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8" r:id="rId3"/>
    <p:sldId id="266" r:id="rId4"/>
    <p:sldId id="270" r:id="rId5"/>
    <p:sldId id="275" r:id="rId6"/>
    <p:sldId id="304" r:id="rId7"/>
    <p:sldId id="321" r:id="rId8"/>
    <p:sldId id="293" r:id="rId9"/>
    <p:sldId id="320" r:id="rId10"/>
    <p:sldId id="311" r:id="rId11"/>
    <p:sldId id="276" r:id="rId12"/>
    <p:sldId id="294" r:id="rId13"/>
    <p:sldId id="292" r:id="rId14"/>
    <p:sldId id="319" r:id="rId15"/>
    <p:sldId id="322" r:id="rId16"/>
    <p:sldId id="297" r:id="rId17"/>
    <p:sldId id="301" r:id="rId18"/>
    <p:sldId id="312" r:id="rId19"/>
    <p:sldId id="299" r:id="rId20"/>
    <p:sldId id="273" r:id="rId21"/>
    <p:sldId id="272" r:id="rId22"/>
    <p:sldId id="326" r:id="rId23"/>
    <p:sldId id="302" r:id="rId24"/>
    <p:sldId id="285" r:id="rId25"/>
    <p:sldId id="286" r:id="rId26"/>
    <p:sldId id="288" r:id="rId27"/>
    <p:sldId id="287" r:id="rId28"/>
    <p:sldId id="289" r:id="rId29"/>
    <p:sldId id="290" r:id="rId30"/>
    <p:sldId id="291" r:id="rId31"/>
    <p:sldId id="296" r:id="rId32"/>
    <p:sldId id="271" r:id="rId33"/>
    <p:sldId id="269" r:id="rId34"/>
    <p:sldId id="305" r:id="rId35"/>
    <p:sldId id="303" r:id="rId36"/>
    <p:sldId id="314" r:id="rId37"/>
    <p:sldId id="327" r:id="rId38"/>
    <p:sldId id="306" r:id="rId39"/>
    <p:sldId id="316" r:id="rId40"/>
    <p:sldId id="329" r:id="rId41"/>
    <p:sldId id="317" r:id="rId42"/>
    <p:sldId id="307" r:id="rId43"/>
    <p:sldId id="325" r:id="rId44"/>
    <p:sldId id="324" r:id="rId45"/>
    <p:sldId id="310" r:id="rId46"/>
    <p:sldId id="274" r:id="rId47"/>
    <p:sldId id="278" r:id="rId48"/>
    <p:sldId id="331" r:id="rId49"/>
    <p:sldId id="308" r:id="rId50"/>
    <p:sldId id="279" r:id="rId51"/>
    <p:sldId id="281" r:id="rId52"/>
    <p:sldId id="313" r:id="rId53"/>
    <p:sldId id="330" r:id="rId54"/>
    <p:sldId id="26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16E"/>
    <a:srgbClr val="19344D"/>
    <a:srgbClr val="E1E1E2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1007" autoAdjust="0"/>
  </p:normalViewPr>
  <p:slideViewPr>
    <p:cSldViewPr snapToGrid="0">
      <p:cViewPr varScale="1">
        <p:scale>
          <a:sx n="105" d="100"/>
          <a:sy n="105" d="100"/>
        </p:scale>
        <p:origin x="3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2A5D3-68CD-4F4D-B227-22BF4C193BE5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B8D7E-7260-4B7B-AF1A-A4E43C3A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sense and measure changes in the physical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Ukraine Power Grid Cyberattack – Spear-fishing</a:t>
            </a:r>
          </a:p>
          <a:p>
            <a:endParaRPr lang="en-US" dirty="0"/>
          </a:p>
          <a:p>
            <a:r>
              <a:rPr lang="en-US" dirty="0"/>
              <a:t>Saudi Aramco – business layer was at risk, but ICS layer was budgeted to be “secure”. Virus entered the business layer and infected security appliances and critical workstations.</a:t>
            </a:r>
          </a:p>
          <a:p>
            <a:endParaRPr lang="en-US" dirty="0"/>
          </a:p>
          <a:p>
            <a:r>
              <a:rPr lang="en-US" dirty="0"/>
              <a:t>WannaCry – exploited holes in old versions of the Windows operating system to infect systems. The UK’s National Health Service (NHS) was deeply effected.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59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use cases could include smart factories, transportation, logistics, building automation and smart cities.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3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Purdue Model – segments devices and equipment into hierarchical functions.</a:t>
            </a:r>
          </a:p>
          <a:p>
            <a:endParaRPr lang="en-US" dirty="0"/>
          </a:p>
          <a:p>
            <a:r>
              <a:rPr lang="en-US" dirty="0"/>
              <a:t>IIRA – platform developed to drive interoperability, map applicable technologies and guide standards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50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Purdue Model – segments devices and equipment into hierarchical functions.</a:t>
            </a:r>
          </a:p>
          <a:p>
            <a:endParaRPr lang="en-US" dirty="0"/>
          </a:p>
          <a:p>
            <a:r>
              <a:rPr lang="en-US" dirty="0"/>
              <a:t>IIRA – platform developed to drive interoperability, map applicable technologies and guide standards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Rolls-Royce has a system for their engines as well.</a:t>
            </a:r>
          </a:p>
          <a:p>
            <a:endParaRPr lang="en-US" dirty="0"/>
          </a:p>
          <a:p>
            <a:r>
              <a:rPr lang="en-US" dirty="0"/>
              <a:t>Other popular examples of digital twins include Aircraft Engines, Wind Turbines, Offshore Rigs, Locomotives, Buildings and Whole Cities.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in most vehicles is a communication bus know as CANbus. This allows devices (usually internal to the vehicle) to communication with each other without a host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93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43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you can “choose” UDP or TCP for the transport layer, but it is usually chosen for you by the application layer.</a:t>
            </a:r>
          </a:p>
          <a:p>
            <a:endParaRPr lang="en-US" dirty="0"/>
          </a:p>
          <a:p>
            <a:r>
              <a:rPr lang="en-US" dirty="0"/>
              <a:t>Some other models (besides the OSI Model), wrap up the “Session” layer into the “Application” layer.</a:t>
            </a:r>
          </a:p>
          <a:p>
            <a:endParaRPr lang="en-US" dirty="0"/>
          </a:p>
          <a:p>
            <a:r>
              <a:rPr lang="en-US" dirty="0"/>
              <a:t>OSI model is a little bit of a stretch for IoT.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18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9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– suitable for applications that require high reliability, but transmission time and battery life is less critical. Examples include web browsing and e-mail.</a:t>
            </a:r>
          </a:p>
          <a:p>
            <a:endParaRPr lang="en-US" dirty="0"/>
          </a:p>
          <a:p>
            <a:r>
              <a:rPr lang="en-US" dirty="0"/>
              <a:t>UDP – suitable for applications that need fast and efficient transmission, but high reliability takes a back seat. Simpler protocol and therefore it is easier on the battery life. Examples include music streaming, games, VoIP.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8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Actuators do useful work on the physical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0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– suitable for applications that require high reliability, but transmission time and battery life is less critical. Examples include web browsing and e-mail.</a:t>
            </a:r>
          </a:p>
          <a:p>
            <a:endParaRPr lang="en-US" dirty="0"/>
          </a:p>
          <a:p>
            <a:r>
              <a:rPr lang="en-US" dirty="0"/>
              <a:t>UDP – suitable for applications that need fast and efficient transmission, but high reliability takes a back seat. Simpler protocol and therefore it is easier on the battery life. Examples include music streaming, games, VoIP.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5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Means that this topic will be addressed in detail within its own webinar or part of a workshop.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9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Means that this topic will be addressed in detail within its own webinar or part of a workshop.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PUBLISH – Publish message.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PUBACK – Publish acknowledgement.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PUBREC – Publish received.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PUBREL – Publish release.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PUBCOMP – Publish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6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standard to retrieve process information from NC machine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Machine-to-machine communication protocol for industrial automation.</a:t>
            </a:r>
          </a:p>
          <a:p>
            <a:endParaRPr lang="en-US" dirty="0"/>
          </a:p>
          <a:p>
            <a:r>
              <a:rPr lang="en-US" dirty="0"/>
              <a:t>OPC-UA is the successor to OPC Classic.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phone!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4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Analytics – analyze and extract value generated by devices and sensors.</a:t>
            </a:r>
          </a:p>
          <a:p>
            <a:endParaRPr lang="en-US" dirty="0"/>
          </a:p>
          <a:p>
            <a:r>
              <a:rPr lang="en-US" dirty="0"/>
              <a:t>Network Analytics – network packet metadata analysis (network problems, QoS), detection of cyber security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4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 is a time interval between stimulation and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 is a time interval between stimulation and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– Information Technology – computers and supporting systems to store, retrieve, transmit and manipulate data.</a:t>
            </a:r>
          </a:p>
          <a:p>
            <a:endParaRPr lang="en-US" dirty="0"/>
          </a:p>
          <a:p>
            <a:r>
              <a:rPr lang="en-US" dirty="0"/>
              <a:t>IT is query based, non-real time and the data is largely at rest.</a:t>
            </a:r>
          </a:p>
          <a:p>
            <a:endParaRPr lang="en-US" dirty="0"/>
          </a:p>
          <a:p>
            <a:r>
              <a:rPr lang="en-US" dirty="0"/>
              <a:t>OT – Operational Technology – hardware (and hardware/software combination) used to detect and cause changes in physical processes.</a:t>
            </a:r>
          </a:p>
          <a:p>
            <a:endParaRPr lang="en-US" dirty="0"/>
          </a:p>
          <a:p>
            <a:r>
              <a:rPr lang="en-US" dirty="0"/>
              <a:t>OT is event based, real-time and the data is at motion.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8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in priorities between IT and OT.</a:t>
            </a:r>
          </a:p>
          <a:p>
            <a:endParaRPr lang="en-US" dirty="0"/>
          </a:p>
          <a:p>
            <a:r>
              <a:rPr lang="en-US" dirty="0"/>
              <a:t>IT – Focused on protecting a company’s digital assets.</a:t>
            </a:r>
          </a:p>
          <a:p>
            <a:r>
              <a:rPr lang="en-US" dirty="0"/>
              <a:t>OT – Focused on high OEE, safety, and “always on” operations.</a:t>
            </a:r>
          </a:p>
          <a:p>
            <a:endParaRPr lang="en-US" dirty="0"/>
          </a:p>
          <a:p>
            <a:r>
              <a:rPr lang="en-US" dirty="0"/>
              <a:t>IT – Emphasizes strict network access control (authentication and access policies).</a:t>
            </a:r>
          </a:p>
          <a:p>
            <a:r>
              <a:rPr lang="en-US" dirty="0"/>
              <a:t>OT – Emphasizes strict physical access control.</a:t>
            </a:r>
          </a:p>
          <a:p>
            <a:endParaRPr lang="en-US" dirty="0"/>
          </a:p>
          <a:p>
            <a:r>
              <a:rPr lang="en-US" dirty="0"/>
              <a:t>IT – Device failure is expected and fail-over and elasticity are designed in.</a:t>
            </a:r>
          </a:p>
          <a:p>
            <a:r>
              <a:rPr lang="en-US" dirty="0"/>
              <a:t>OT – Device failure causes concrete economic harm to a company.</a:t>
            </a:r>
          </a:p>
          <a:p>
            <a:endParaRPr lang="en-US" dirty="0"/>
          </a:p>
          <a:p>
            <a:r>
              <a:rPr lang="en-US" dirty="0"/>
              <a:t>IT – Upgrades and patches are applied ASAP.</a:t>
            </a:r>
          </a:p>
          <a:p>
            <a:r>
              <a:rPr lang="en-US" dirty="0"/>
              <a:t>OT – Only during scheduled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B8D7E-7260-4B7B-AF1A-A4E43C3A6F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55C0A-FEC5-47AD-9DCB-F00CFD1B359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8337-71E6-4F43-AEFB-6DEA09548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otKGi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ll.to/2u5mF6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GKH6bk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WannaCry_ransomware_attac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amoon" TargetMode="External"/><Relationship Id="rId5" Type="http://schemas.openxmlformats.org/officeDocument/2006/relationships/hyperlink" Target="https://www.wired.com/2015/01/german-steel-mill-hack-destruction/" TargetMode="External"/><Relationship Id="rId4" Type="http://schemas.openxmlformats.org/officeDocument/2006/relationships/hyperlink" Target="https://en.wikipedia.org/wiki/December_2015_Ukraine_power_grid_cyberatt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mailto:hello@sme112.or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me112.org/" TargetMode="External"/><Relationship Id="rId5" Type="http://schemas.openxmlformats.org/officeDocument/2006/relationships/hyperlink" Target="http://alliedstrand.com/" TargetMode="External"/><Relationship Id="rId4" Type="http://schemas.openxmlformats.org/officeDocument/2006/relationships/hyperlink" Target="https://www.linkedin.com/in/adam-j-coo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iconsortium.org/IIC_PUB_G1_V1.80_2017-01-31.pdf" TargetMode="External"/><Relationship Id="rId4" Type="http://schemas.openxmlformats.org/officeDocument/2006/relationships/hyperlink" Target="https://en.wikipedia.org/wiki/Purdue_Enterprise_Reference_Architectur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zpBpeN" TargetMode="Externa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pqVZbo" TargetMode="Externa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ilabs.org/innovation-platforms/cities-infrastructu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tel.ly/2pr0xhX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BpjMiE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HPC64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GQSJ0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SI_model" TargetMode="External"/><Relationship Id="rId5" Type="http://schemas.openxmlformats.org/officeDocument/2006/relationships/hyperlink" Target="http://bit.ly/2G8zbHa" TargetMode="Externa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G8zbH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IE7JP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bit.ly/2IATz2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GLxey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mission_Control_Protoco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ser_Datagram_Protoco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NTfPz" TargetMode="External"/><Relationship Id="rId4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DHqwG4" TargetMode="Externa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bit.ly/2GLXCr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mqtt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FW4iSO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://mqtt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bit.ly/2G4QMj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mtconnect.or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hyperlink" Target="http://www.ascolab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hyperlink" Target="https://opcfoundation.org/about/opc-technologies/opc-ua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en.wikipedia.org/wiki/CAN_bus" TargetMode="External"/><Relationship Id="rId3" Type="http://schemas.openxmlformats.org/officeDocument/2006/relationships/hyperlink" Target="http://www.modbus.org/" TargetMode="External"/><Relationship Id="rId7" Type="http://schemas.openxmlformats.org/officeDocument/2006/relationships/hyperlink" Target="https://us.profinet.com/technology/profinet/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11" Type="http://schemas.openxmlformats.org/officeDocument/2006/relationships/hyperlink" Target="https://www.sercos.org/" TargetMode="External"/><Relationship Id="rId5" Type="http://schemas.openxmlformats.org/officeDocument/2006/relationships/hyperlink" Target="https://www.ethercat.org/default.htm" TargetMode="External"/><Relationship Id="rId15" Type="http://schemas.openxmlformats.org/officeDocument/2006/relationships/image" Target="../media/image54.gif"/><Relationship Id="rId10" Type="http://schemas.openxmlformats.org/officeDocument/2006/relationships/image" Target="../media/image52.png"/><Relationship Id="rId4" Type="http://schemas.openxmlformats.org/officeDocument/2006/relationships/image" Target="../media/image49.jpg"/><Relationship Id="rId9" Type="http://schemas.openxmlformats.org/officeDocument/2006/relationships/hyperlink" Target="https://us.profinet.com/technology/profibus/" TargetMode="External"/><Relationship Id="rId14" Type="http://schemas.openxmlformats.org/officeDocument/2006/relationships/hyperlink" Target="http://www.bacnet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cfoundation.org/about/opc-technologies/opc-ua/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www.mtconnect.org/" TargetMode="External"/><Relationship Id="rId4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m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G7VEny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19344D"/>
            </a:gs>
            <a:gs pos="100000">
              <a:srgbClr val="31516E">
                <a:lumMod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2468" y="2275497"/>
            <a:ext cx="9209669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IIoT Fundamentals and Applications</a:t>
            </a:r>
            <a:br>
              <a:rPr lang="en-US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Presented by SME Chapter 112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Connection Types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9C93EBF4-EEC9-488B-B27C-5EA65053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21EB395-4F49-4247-9E84-58EB87C84219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B2D33-EF2D-4E63-A12A-BE510722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6" y="1098118"/>
            <a:ext cx="6434667" cy="53622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9B795B-1585-4B81-AC56-9A474193B0BC}"/>
              </a:ext>
            </a:extLst>
          </p:cNvPr>
          <p:cNvSpPr txBox="1"/>
          <p:nvPr/>
        </p:nvSpPr>
        <p:spPr>
          <a:xfrm>
            <a:off x="4439135" y="6324329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http://bit.ly/2otKGih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262F2-0209-42DC-93C2-7F635F89A4F0}"/>
              </a:ext>
            </a:extLst>
          </p:cNvPr>
          <p:cNvSpPr/>
          <p:nvPr/>
        </p:nvSpPr>
        <p:spPr>
          <a:xfrm>
            <a:off x="7472338" y="5286518"/>
            <a:ext cx="1927122" cy="8603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4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Coupled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AB340-DD9E-3848-9D96-538E595E8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3" y="2476540"/>
            <a:ext cx="2743200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025224-08A7-664A-8579-99275A59F4D4}"/>
              </a:ext>
            </a:extLst>
          </p:cNvPr>
          <p:cNvSpPr/>
          <p:nvPr/>
        </p:nvSpPr>
        <p:spPr>
          <a:xfrm>
            <a:off x="8449056" y="2999230"/>
            <a:ext cx="2801722" cy="1697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Early 1990s Home Automation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7D182-6FED-0B46-9C03-CC9B4BCC1081}"/>
              </a:ext>
            </a:extLst>
          </p:cNvPr>
          <p:cNvSpPr/>
          <p:nvPr/>
        </p:nvSpPr>
        <p:spPr>
          <a:xfrm>
            <a:off x="4632583" y="2999230"/>
            <a:ext cx="2801722" cy="16971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CEF0B5-5D19-0143-897D-25958299A4B3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7434305" y="3847794"/>
            <a:ext cx="1014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7B1D0-CBB4-214D-B972-329048AFD7D1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>
            <a:off x="3617833" y="3847794"/>
            <a:ext cx="1014750" cy="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3E924F-2356-4944-B395-AFAC38C79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517" y="1202683"/>
            <a:ext cx="3139684" cy="2080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9BEB4-3673-4E50-A7B4-9240F59D71D4}"/>
              </a:ext>
            </a:extLst>
          </p:cNvPr>
          <p:cNvSpPr txBox="1"/>
          <p:nvPr/>
        </p:nvSpPr>
        <p:spPr>
          <a:xfrm>
            <a:off x="4453467" y="5544921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itchFamily="2" charset="0"/>
                <a:ea typeface="Roboto Medium" pitchFamily="2" charset="0"/>
              </a:rPr>
              <a:t>What is the ROI on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F9F2D-80FB-4D64-AF1B-65CD978949F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51090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Decoupled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11" name="Picture 2" descr="https://blog.dell.com/uploads/2015/06/Dell_2D00_IOT_2D00_Campus_5F00_724x410.png">
            <a:extLst>
              <a:ext uri="{FF2B5EF4-FFF2-40B4-BE49-F238E27FC236}">
                <a16:creationId xmlns:a16="http://schemas.microsoft.com/office/drawing/2014/main" id="{784FDA3D-E44C-4CB1-89FB-731F3097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83" y="1696197"/>
            <a:ext cx="6985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39E036-DEB1-4678-9463-BCEF86AED91A}"/>
              </a:ext>
            </a:extLst>
          </p:cNvPr>
          <p:cNvSpPr txBox="1"/>
          <p:nvPr/>
        </p:nvSpPr>
        <p:spPr>
          <a:xfrm>
            <a:off x="398183" y="60143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dell.to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/2u5mF6t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CB5C3186-5BF3-477C-8CE1-8B9807C7D361}"/>
              </a:ext>
            </a:extLst>
          </p:cNvPr>
          <p:cNvSpPr/>
          <p:nvPr/>
        </p:nvSpPr>
        <p:spPr>
          <a:xfrm>
            <a:off x="8392876" y="2777316"/>
            <a:ext cx="2465294" cy="191844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80299-1969-418B-9010-19B1CD29C906}"/>
              </a:ext>
            </a:extLst>
          </p:cNvPr>
          <p:cNvSpPr/>
          <p:nvPr/>
        </p:nvSpPr>
        <p:spPr>
          <a:xfrm>
            <a:off x="7798513" y="1929471"/>
            <a:ext cx="1485057" cy="574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Big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1294BA-0A86-4E0F-A78B-6F3BB9E53FAB}"/>
              </a:ext>
            </a:extLst>
          </p:cNvPr>
          <p:cNvSpPr/>
          <p:nvPr/>
        </p:nvSpPr>
        <p:spPr>
          <a:xfrm>
            <a:off x="9698900" y="1629052"/>
            <a:ext cx="1775339" cy="8744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65DD0B-2BD8-407D-9E38-761DCC31F4CC}"/>
              </a:ext>
            </a:extLst>
          </p:cNvPr>
          <p:cNvSpPr/>
          <p:nvPr/>
        </p:nvSpPr>
        <p:spPr>
          <a:xfrm>
            <a:off x="8811230" y="5122969"/>
            <a:ext cx="1775339" cy="8744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Analytics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0ECF0-808C-4D8B-BF6B-5870769DB075}"/>
              </a:ext>
            </a:extLst>
          </p:cNvPr>
          <p:cNvCxnSpPr>
            <a:stCxn id="20" idx="2"/>
          </p:cNvCxnSpPr>
          <p:nvPr/>
        </p:nvCxnSpPr>
        <p:spPr>
          <a:xfrm>
            <a:off x="8541042" y="2503503"/>
            <a:ext cx="641058" cy="845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D13768-FB75-4EFB-9572-4619FBD708DA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0282870" y="2503503"/>
            <a:ext cx="303700" cy="6503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E73BC2-B3F6-4347-BB6F-10FBCCFC9088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668933" y="4191000"/>
            <a:ext cx="29967" cy="93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839523-27DF-4A5C-B845-ECEB4324C8E7}"/>
              </a:ext>
            </a:extLst>
          </p:cNvPr>
          <p:cNvCxnSpPr>
            <a:stCxn id="16" idx="2"/>
            <a:endCxn id="11" idx="3"/>
          </p:cNvCxnSpPr>
          <p:nvPr/>
        </p:nvCxnSpPr>
        <p:spPr>
          <a:xfrm flipH="1" flipV="1">
            <a:off x="7383183" y="3671047"/>
            <a:ext cx="1017340" cy="6549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7AAF49-0D0B-4E1F-8130-A3EE67F3004A}"/>
              </a:ext>
            </a:extLst>
          </p:cNvPr>
          <p:cNvCxnSpPr>
            <a:cxnSpLocks/>
          </p:cNvCxnSpPr>
          <p:nvPr/>
        </p:nvCxnSpPr>
        <p:spPr>
          <a:xfrm flipV="1">
            <a:off x="7383183" y="3736540"/>
            <a:ext cx="554317" cy="22777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AB5DD-BD70-42F9-86BC-3720359E3442}"/>
              </a:ext>
            </a:extLst>
          </p:cNvPr>
          <p:cNvSpPr txBox="1"/>
          <p:nvPr/>
        </p:nvSpPr>
        <p:spPr>
          <a:xfrm>
            <a:off x="5088467" y="6014313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Probably an IoT Gateway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3A3251-E5CF-47CF-B825-8E4CE1C23C32}"/>
              </a:ext>
            </a:extLst>
          </p:cNvPr>
          <p:cNvSpPr txBox="1"/>
          <p:nvPr/>
        </p:nvSpPr>
        <p:spPr>
          <a:xfrm>
            <a:off x="2908430" y="1309340"/>
            <a:ext cx="186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Medium" pitchFamily="2" charset="0"/>
                <a:ea typeface="Roboto Medium" pitchFamily="2" charset="0"/>
              </a:rPr>
              <a:t>Device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7EC20-8C6C-44E2-AC05-912EFE36AC13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148641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Decoupled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68122C-4A78-44CC-B963-B920CFE27087}"/>
              </a:ext>
            </a:extLst>
          </p:cNvPr>
          <p:cNvSpPr/>
          <p:nvPr/>
        </p:nvSpPr>
        <p:spPr>
          <a:xfrm>
            <a:off x="960967" y="3154249"/>
            <a:ext cx="4326466" cy="3343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6615-C64D-4179-9B02-B6AF23CA0E3F}"/>
              </a:ext>
            </a:extLst>
          </p:cNvPr>
          <p:cNvSpPr/>
          <p:nvPr/>
        </p:nvSpPr>
        <p:spPr>
          <a:xfrm>
            <a:off x="1254730" y="3685056"/>
            <a:ext cx="3719436" cy="8744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Data Analytics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Analyze data from devices.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B4AE0-D421-4FDC-A2FD-B7F283FD2F78}"/>
              </a:ext>
            </a:extLst>
          </p:cNvPr>
          <p:cNvSpPr/>
          <p:nvPr/>
        </p:nvSpPr>
        <p:spPr>
          <a:xfrm>
            <a:off x="1264482" y="4768790"/>
            <a:ext cx="3719436" cy="13737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Network Analytics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Analyze data from the network architecture used to connect devices.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18748-37E1-4C8E-878F-17DE630BE9A1}"/>
              </a:ext>
            </a:extLst>
          </p:cNvPr>
          <p:cNvSpPr/>
          <p:nvPr/>
        </p:nvSpPr>
        <p:spPr>
          <a:xfrm>
            <a:off x="6646333" y="3154249"/>
            <a:ext cx="4326466" cy="33439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Machine Learning System(s)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E4C10-977C-4501-8BE7-AD0D89216F36}"/>
              </a:ext>
            </a:extLst>
          </p:cNvPr>
          <p:cNvSpPr/>
          <p:nvPr/>
        </p:nvSpPr>
        <p:spPr>
          <a:xfrm>
            <a:off x="960967" y="1761066"/>
            <a:ext cx="10011832" cy="8579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itchFamily="2" charset="0"/>
                <a:ea typeface="Roboto" pitchFamily="2" charset="0"/>
              </a:rPr>
              <a:t>Service 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E85F2A-E118-435C-9594-7D1413E90C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124200" y="2618999"/>
            <a:ext cx="0" cy="53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07DEA3-6755-4599-9913-0227213AA76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809566" y="2618999"/>
            <a:ext cx="0" cy="53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1D25F-4CF3-4C59-9C4D-51B4A127DBE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966883" y="1113470"/>
            <a:ext cx="0" cy="64759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E13EF0-6C53-4E26-8443-74ED6B053C38}"/>
              </a:ext>
            </a:extLst>
          </p:cNvPr>
          <p:cNvSpPr txBox="1"/>
          <p:nvPr/>
        </p:nvSpPr>
        <p:spPr>
          <a:xfrm>
            <a:off x="3776135" y="1215590"/>
            <a:ext cx="21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To Device Network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A82D3-EE8F-4CE0-B599-D6CB2A78F0F2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287433" y="4826208"/>
            <a:ext cx="13589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CB057D-FCFD-400E-8603-829DC3B05C16}"/>
              </a:ext>
            </a:extLst>
          </p:cNvPr>
          <p:cNvSpPr txBox="1"/>
          <p:nvPr/>
        </p:nvSpPr>
        <p:spPr>
          <a:xfrm>
            <a:off x="5416549" y="4179876"/>
            <a:ext cx="135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Training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0926B8-2AC7-44A0-8451-2772F106D4F6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36877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Latency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0926B8-2AC7-44A0-8451-2772F106D4F6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980DF-EBF5-4A17-9638-2919FB123D4C}"/>
              </a:ext>
            </a:extLst>
          </p:cNvPr>
          <p:cNvSpPr/>
          <p:nvPr/>
        </p:nvSpPr>
        <p:spPr>
          <a:xfrm>
            <a:off x="2837996" y="1233960"/>
            <a:ext cx="6073170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Cloud Computing Layer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Elastic compute, big data processing and data warehousing.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FD918-31C5-476D-8F01-7980E91AE06C}"/>
              </a:ext>
            </a:extLst>
          </p:cNvPr>
          <p:cNvSpPr/>
          <p:nvPr/>
        </p:nvSpPr>
        <p:spPr>
          <a:xfrm>
            <a:off x="2837996" y="3281928"/>
            <a:ext cx="6073170" cy="109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Fog Computing Layer</a:t>
            </a:r>
            <a:b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 Gateway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F2A8C6-005B-4E79-B8E7-68BA37B4D119}"/>
              </a:ext>
            </a:extLst>
          </p:cNvPr>
          <p:cNvSpPr/>
          <p:nvPr/>
        </p:nvSpPr>
        <p:spPr>
          <a:xfrm>
            <a:off x="2837996" y="5370048"/>
            <a:ext cx="6073170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Mist Computing Layer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Devices, sensors and actuators.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37102-E4B7-409E-8A08-BBF44BBE3002}"/>
              </a:ext>
            </a:extLst>
          </p:cNvPr>
          <p:cNvCxnSpPr>
            <a:cxnSpLocks/>
          </p:cNvCxnSpPr>
          <p:nvPr/>
        </p:nvCxnSpPr>
        <p:spPr>
          <a:xfrm flipH="1" flipV="1">
            <a:off x="2374490" y="1322439"/>
            <a:ext cx="0" cy="506853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C697DB-7B99-4EE9-B73C-9532DF369CA6}"/>
              </a:ext>
            </a:extLst>
          </p:cNvPr>
          <p:cNvSpPr txBox="1"/>
          <p:nvPr/>
        </p:nvSpPr>
        <p:spPr>
          <a:xfrm>
            <a:off x="872156" y="123396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High Latency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FF20E0-27BF-4FC4-8C32-6C7787181CE1}"/>
              </a:ext>
            </a:extLst>
          </p:cNvPr>
          <p:cNvSpPr txBox="1"/>
          <p:nvPr/>
        </p:nvSpPr>
        <p:spPr>
          <a:xfrm>
            <a:off x="872156" y="6135341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Low Latency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3EE9B-704C-4CC3-88CF-597A121F6CBD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5874581" y="4372072"/>
            <a:ext cx="0" cy="997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7ADFE2-6421-4A22-828B-E90A6DE250C0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5874581" y="2324104"/>
            <a:ext cx="0" cy="957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7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So what’s with the “Internet” in IoT?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0926B8-2AC7-44A0-8451-2772F106D4F6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C06B-ED39-486A-9753-11B2FA342EFC}"/>
              </a:ext>
            </a:extLst>
          </p:cNvPr>
          <p:cNvSpPr txBox="1"/>
          <p:nvPr/>
        </p:nvSpPr>
        <p:spPr>
          <a:xfrm>
            <a:off x="2384715" y="2807961"/>
            <a:ext cx="238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itchFamily="2" charset="0"/>
                <a:ea typeface="Roboto" pitchFamily="2" charset="0"/>
              </a:rPr>
              <a:t>Decoupled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C4545-ABC4-4F78-91A5-DFE68C26D17D}"/>
              </a:ext>
            </a:extLst>
          </p:cNvPr>
          <p:cNvSpPr txBox="1"/>
          <p:nvPr/>
        </p:nvSpPr>
        <p:spPr>
          <a:xfrm>
            <a:off x="3958347" y="4776355"/>
            <a:ext cx="4216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itchFamily="2" charset="0"/>
                <a:ea typeface="Roboto" pitchFamily="2" charset="0"/>
              </a:rPr>
              <a:t>Scalable (compute)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40CDA-6352-4B1E-989E-15576F154637}"/>
              </a:ext>
            </a:extLst>
          </p:cNvPr>
          <p:cNvSpPr txBox="1"/>
          <p:nvPr/>
        </p:nvSpPr>
        <p:spPr>
          <a:xfrm>
            <a:off x="8326583" y="2876550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itchFamily="2" charset="0"/>
                <a:ea typeface="Roboto" pitchFamily="2" charset="0"/>
              </a:rPr>
              <a:t>Global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524863-AE00-4DCE-9905-0001B8A70976}"/>
              </a:ext>
            </a:extLst>
          </p:cNvPr>
          <p:cNvSpPr/>
          <p:nvPr/>
        </p:nvSpPr>
        <p:spPr>
          <a:xfrm>
            <a:off x="1527464" y="1524801"/>
            <a:ext cx="9346623" cy="48577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42AC7-BDB9-41B9-80F3-BC052842C791}"/>
              </a:ext>
            </a:extLst>
          </p:cNvPr>
          <p:cNvSpPr txBox="1"/>
          <p:nvPr/>
        </p:nvSpPr>
        <p:spPr>
          <a:xfrm>
            <a:off x="1963882" y="1313402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edium" pitchFamily="2" charset="0"/>
                <a:ea typeface="Roboto Medium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200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IoT Challenges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17E551-B2FF-4258-91DB-E19E0941A2BE}"/>
              </a:ext>
            </a:extLst>
          </p:cNvPr>
          <p:cNvSpPr/>
          <p:nvPr/>
        </p:nvSpPr>
        <p:spPr>
          <a:xfrm>
            <a:off x="2837996" y="1233960"/>
            <a:ext cx="6073170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Scale (Data and Network)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IoT has the possibility to scale to millions of devices.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8DABA-B3A6-46F4-BC39-768694BC4020}"/>
              </a:ext>
            </a:extLst>
          </p:cNvPr>
          <p:cNvSpPr/>
          <p:nvPr/>
        </p:nvSpPr>
        <p:spPr>
          <a:xfrm>
            <a:off x="2837996" y="2298704"/>
            <a:ext cx="6073170" cy="109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Security/Privacy</a:t>
            </a:r>
          </a:p>
          <a:p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Physical assets and IP can be at risk. This is a </a:t>
            </a:r>
            <a:r>
              <a:rPr lang="en-US" sz="200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big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A6E526-BC49-490A-9FBD-8A76F71B4B14}"/>
              </a:ext>
            </a:extLst>
          </p:cNvPr>
          <p:cNvSpPr/>
          <p:nvPr/>
        </p:nvSpPr>
        <p:spPr>
          <a:xfrm>
            <a:off x="2837996" y="3388848"/>
            <a:ext cx="6073170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Interoperability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Devices and networks need to talk the same “language”.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22361B-3FDB-4610-A909-7E494FE5407C}"/>
              </a:ext>
            </a:extLst>
          </p:cNvPr>
          <p:cNvSpPr/>
          <p:nvPr/>
        </p:nvSpPr>
        <p:spPr>
          <a:xfrm>
            <a:off x="2837996" y="4478992"/>
            <a:ext cx="6073170" cy="109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Operational Issues</a:t>
            </a:r>
            <a:b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 needs tight IT/OT coordination.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4056D-21E9-4B22-B3F1-2FB51B2BF31A}"/>
              </a:ext>
            </a:extLst>
          </p:cNvPr>
          <p:cNvSpPr/>
          <p:nvPr/>
        </p:nvSpPr>
        <p:spPr>
          <a:xfrm>
            <a:off x="2837996" y="5569136"/>
            <a:ext cx="6073170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Implementation Commonality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IoT implements are largely made to order – particularly for the cloud services. Cost implications.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B0F45-B15F-4DFA-A842-D3165DFA756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90069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IT and OT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D9F9B-BBAD-4FF3-859E-BEB5F1A9CACC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39C67-62DE-4DEF-B703-88EF4872A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70" y="1454727"/>
            <a:ext cx="8178930" cy="4798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968EF-12E4-476C-ADA6-2922244929AC}"/>
              </a:ext>
            </a:extLst>
          </p:cNvPr>
          <p:cNvSpPr txBox="1"/>
          <p:nvPr/>
        </p:nvSpPr>
        <p:spPr>
          <a:xfrm>
            <a:off x="4439135" y="6324329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http://bit.ly/2GKH6bk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317ECB-970B-47FD-B409-6BC7A1B968D3}"/>
              </a:ext>
            </a:extLst>
          </p:cNvPr>
          <p:cNvSpPr/>
          <p:nvPr/>
        </p:nvSpPr>
        <p:spPr>
          <a:xfrm>
            <a:off x="4675909" y="1309255"/>
            <a:ext cx="2815936" cy="5015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5082F-A9BD-46CE-B1E0-841CEEB353AF}"/>
              </a:ext>
            </a:extLst>
          </p:cNvPr>
          <p:cNvSpPr txBox="1"/>
          <p:nvPr/>
        </p:nvSpPr>
        <p:spPr>
          <a:xfrm>
            <a:off x="6446255" y="1058541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Note this convergence.</a:t>
            </a:r>
          </a:p>
        </p:txBody>
      </p:sp>
    </p:spTree>
    <p:extLst>
      <p:ext uri="{BB962C8B-B14F-4D97-AF65-F5344CB8AC3E}">
        <p14:creationId xmlns:p14="http://schemas.microsoft.com/office/powerpoint/2010/main" val="214408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IT and OT Separation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D9F9B-BBAD-4FF3-859E-BEB5F1A9CACC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93064-9C98-4F48-A6AE-20B1D8AE6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0" y="2153782"/>
            <a:ext cx="6031923" cy="3997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556F1-75F3-4EF6-9F26-26B781A47388}"/>
              </a:ext>
            </a:extLst>
          </p:cNvPr>
          <p:cNvSpPr txBox="1"/>
          <p:nvPr/>
        </p:nvSpPr>
        <p:spPr>
          <a:xfrm>
            <a:off x="2418003" y="1692117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itchFamily="2" charset="0"/>
                <a:ea typeface="Roboto Medium" pitchFamily="2" charset="0"/>
              </a:rPr>
              <a:t>Purdue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74FF66-A45F-423F-9CD4-8284B93F8FF3}"/>
              </a:ext>
            </a:extLst>
          </p:cNvPr>
          <p:cNvCxnSpPr/>
          <p:nvPr/>
        </p:nvCxnSpPr>
        <p:spPr>
          <a:xfrm flipH="1">
            <a:off x="6315845" y="1692117"/>
            <a:ext cx="1397578" cy="800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C59F4B-6DB4-42EC-85DB-B0B9BB237D0A}"/>
              </a:ext>
            </a:extLst>
          </p:cNvPr>
          <p:cNvSpPr txBox="1"/>
          <p:nvPr/>
        </p:nvSpPr>
        <p:spPr>
          <a:xfrm>
            <a:off x="7713423" y="13381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Phishing</a:t>
            </a:r>
          </a:p>
          <a:p>
            <a:r>
              <a:rPr lang="en-US" sz="2000" dirty="0">
                <a:latin typeface="Roboto" pitchFamily="2" charset="0"/>
                <a:ea typeface="Roboto" pitchFamily="2" charset="0"/>
              </a:rPr>
              <a:t>Spear phishing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A13B0A-9FC6-4E63-8789-D51F5955FC9F}"/>
              </a:ext>
            </a:extLst>
          </p:cNvPr>
          <p:cNvCxnSpPr/>
          <p:nvPr/>
        </p:nvCxnSpPr>
        <p:spPr>
          <a:xfrm flipH="1">
            <a:off x="6213667" y="4681235"/>
            <a:ext cx="1397578" cy="800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812992-111E-465E-8B7D-58A2D3957BDA}"/>
              </a:ext>
            </a:extLst>
          </p:cNvPr>
          <p:cNvSpPr txBox="1"/>
          <p:nvPr/>
        </p:nvSpPr>
        <p:spPr>
          <a:xfrm>
            <a:off x="7611245" y="4327292"/>
            <a:ext cx="388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USB/Physical equipment access</a:t>
            </a: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DAC015B9-C388-4A54-95A2-8A22C9C51C84}"/>
              </a:ext>
            </a:extLst>
          </p:cNvPr>
          <p:cNvSpPr/>
          <p:nvPr/>
        </p:nvSpPr>
        <p:spPr>
          <a:xfrm>
            <a:off x="5876156" y="1966796"/>
            <a:ext cx="420832" cy="525421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13C31339-3695-4BC6-8A56-779D279D14D8}"/>
              </a:ext>
            </a:extLst>
          </p:cNvPr>
          <p:cNvSpPr/>
          <p:nvPr/>
        </p:nvSpPr>
        <p:spPr>
          <a:xfrm>
            <a:off x="5792835" y="4955914"/>
            <a:ext cx="420832" cy="525421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F9A4262-E32A-4D3E-A522-07ED5DB2715A}"/>
              </a:ext>
            </a:extLst>
          </p:cNvPr>
          <p:cNvCxnSpPr>
            <a:cxnSpLocks/>
          </p:cNvCxnSpPr>
          <p:nvPr/>
        </p:nvCxnSpPr>
        <p:spPr>
          <a:xfrm rot="10800000">
            <a:off x="5424056" y="5657850"/>
            <a:ext cx="1590579" cy="742950"/>
          </a:xfrm>
          <a:prstGeom prst="curvedConnector3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03A321-F5EA-463D-A0C0-5F0BB90AEC40}"/>
              </a:ext>
            </a:extLst>
          </p:cNvPr>
          <p:cNvSpPr txBox="1"/>
          <p:nvPr/>
        </p:nvSpPr>
        <p:spPr>
          <a:xfrm>
            <a:off x="7014634" y="620074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PLCs, HMIs</a:t>
            </a:r>
          </a:p>
        </p:txBody>
      </p:sp>
    </p:spTree>
    <p:extLst>
      <p:ext uri="{BB962C8B-B14F-4D97-AF65-F5344CB8AC3E}">
        <p14:creationId xmlns:p14="http://schemas.microsoft.com/office/powerpoint/2010/main" val="302290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Cyberattack Example Cases 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5F5E59-8BB6-4E0D-9BDD-B17BAE6E0CD8}"/>
              </a:ext>
            </a:extLst>
          </p:cNvPr>
          <p:cNvSpPr txBox="1"/>
          <p:nvPr/>
        </p:nvSpPr>
        <p:spPr>
          <a:xfrm>
            <a:off x="240182" y="1511406"/>
            <a:ext cx="117116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4"/>
              </a:rPr>
              <a:t>December 2015 Ukraine power grid cyberattack</a:t>
            </a:r>
            <a:b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  <a:hlinkClick r:id="rId5"/>
              </a:rPr>
              <a:t>German steel mill cyberattack</a:t>
            </a:r>
            <a:b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  <a:hlinkClick r:id="rId6"/>
              </a:rPr>
              <a:t>Saudi Aramco and Qatar </a:t>
            </a:r>
            <a:r>
              <a:rPr lang="en-US" sz="4000" dirty="0" err="1">
                <a:latin typeface="Roboto Medium" pitchFamily="2" charset="0"/>
                <a:ea typeface="Roboto Medium" pitchFamily="2" charset="0"/>
                <a:hlinkClick r:id="rId6"/>
              </a:rPr>
              <a:t>RasGas</a:t>
            </a:r>
            <a:r>
              <a:rPr lang="en-US" sz="4000" dirty="0">
                <a:latin typeface="Roboto Medium" pitchFamily="2" charset="0"/>
                <a:ea typeface="Roboto Medium" pitchFamily="2" charset="0"/>
                <a:hlinkClick r:id="rId6"/>
              </a:rPr>
              <a:t> cyberattack (2012)</a:t>
            </a:r>
            <a:br>
              <a:rPr lang="en-US" sz="4000" dirty="0">
                <a:latin typeface="Roboto Medium" pitchFamily="2" charset="0"/>
                <a:ea typeface="Roboto Medium" pitchFamily="2" charset="0"/>
              </a:rPr>
            </a:br>
            <a:endParaRPr lang="en-US" sz="4000" dirty="0">
              <a:latin typeface="Roboto Medium" pitchFamily="2" charset="0"/>
              <a:ea typeface="Roboto Medium" pitchFamily="2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  <a:hlinkClick r:id="rId7"/>
              </a:rPr>
              <a:t>WannaCry ransomware attack</a:t>
            </a:r>
            <a:endParaRPr lang="en-US" sz="4000" dirty="0"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C1A84-3D00-4926-8536-71259878BB4F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148081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" y="1331959"/>
            <a:ext cx="2685606" cy="151166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572016" y="1450428"/>
            <a:ext cx="8141470" cy="4941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My name is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4"/>
              </a:rPr>
              <a:t>Adam Cook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Studied Mechanical Engineering at Purdue University West Lafayette.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Chief Technical Officer of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  <a:hlinkClick r:id="rId5"/>
              </a:rPr>
              <a:t>Alliedstrand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in Chicago (we also have engineers in Dallas).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Chair of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SME Chapter 112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(Northwest Indiana and Chicagoland). Check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out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sme112.org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 work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embedded systems, robotics, automation systems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industrial software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Contact my chapter at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hello@sme112.org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75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So what is IIoT?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991E4-6FDE-0943-92B8-F777CB267BE8}"/>
              </a:ext>
            </a:extLst>
          </p:cNvPr>
          <p:cNvSpPr txBox="1"/>
          <p:nvPr/>
        </p:nvSpPr>
        <p:spPr>
          <a:xfrm>
            <a:off x="480365" y="1150481"/>
            <a:ext cx="117116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IIoT stands for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Industrial Internet of Things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IIoT is sometimes called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Industrial Internet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IIoT is really a subcategory of IoT. Many of the technologies are the same (but not all) but it focuses on “industrial” use cases.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The business case for IIoT is increasing efficiency and safety while reducing costs.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3D3D5-D6D8-4C5D-8D63-FC0F465F26E6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70C37-2940-4DBE-ADB2-D60D283A7C1C}"/>
              </a:ext>
            </a:extLst>
          </p:cNvPr>
          <p:cNvSpPr/>
          <p:nvPr/>
        </p:nvSpPr>
        <p:spPr>
          <a:xfrm>
            <a:off x="1155122" y="4254554"/>
            <a:ext cx="1976004" cy="12020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Roboto Medium" pitchFamily="2" charset="0"/>
                <a:ea typeface="Roboto Medium" pitchFamily="2" charset="0"/>
              </a:rPr>
              <a:t>IoT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50F47-062E-43C9-8C36-A942350D5B84}"/>
              </a:ext>
            </a:extLst>
          </p:cNvPr>
          <p:cNvSpPr/>
          <p:nvPr/>
        </p:nvSpPr>
        <p:spPr>
          <a:xfrm>
            <a:off x="1675438" y="4558145"/>
            <a:ext cx="1452220" cy="898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IIoT</a:t>
            </a:r>
          </a:p>
        </p:txBody>
      </p:sp>
    </p:spTree>
    <p:extLst>
      <p:ext uri="{BB962C8B-B14F-4D97-AF65-F5344CB8AC3E}">
        <p14:creationId xmlns:p14="http://schemas.microsoft.com/office/powerpoint/2010/main" val="302685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What is Industry 4.0?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7A196-5EAF-D94F-B6C2-5C6B4F2A206F}"/>
              </a:ext>
            </a:extLst>
          </p:cNvPr>
          <p:cNvSpPr txBox="1"/>
          <p:nvPr/>
        </p:nvSpPr>
        <p:spPr>
          <a:xfrm>
            <a:off x="240182" y="1098118"/>
            <a:ext cx="1171163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Sometimes will hear that Industry 4.0 and IIoT are the 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same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Technically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, they are not.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Industry 4.0 (Industrie 4.0) is/was a German government program in digitizing manufacturing.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Industry 4.0 is also called the 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4</a:t>
            </a:r>
            <a:r>
              <a:rPr lang="en-US" sz="4000" baseline="30000" dirty="0">
                <a:latin typeface="Roboto Medium" pitchFamily="2" charset="0"/>
                <a:ea typeface="Roboto Medium" pitchFamily="2" charset="0"/>
              </a:rPr>
              <a:t>th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 Industrial Revolution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Cyber Physical Systems, IIoT, advanced data analytics and machine learning.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61491-125F-49BC-ACB2-57EDD982C854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259271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IIoT Reference Models/Architectures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991E4-6FDE-0943-92B8-F777CB267BE8}"/>
              </a:ext>
            </a:extLst>
          </p:cNvPr>
          <p:cNvSpPr txBox="1"/>
          <p:nvPr/>
        </p:nvSpPr>
        <p:spPr>
          <a:xfrm>
            <a:off x="247497" y="2550681"/>
            <a:ext cx="117116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  <a:hlinkClick r:id="rId4"/>
              </a:rPr>
              <a:t>Purdue Enterprise Reference Architecture</a:t>
            </a:r>
            <a:br>
              <a:rPr lang="en-US" sz="4000" dirty="0">
                <a:latin typeface="Roboto Medium" pitchFamily="2" charset="0"/>
                <a:ea typeface="Roboto Medium" pitchFamily="2" charset="0"/>
              </a:rPr>
            </a:br>
            <a:endParaRPr lang="en-US" sz="4000" dirty="0">
              <a:latin typeface="Roboto Medium" pitchFamily="2" charset="0"/>
              <a:ea typeface="Roboto Medium" pitchFamily="2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  <a:hlinkClick r:id="rId5"/>
              </a:rPr>
              <a:t>Industrial Internet Reference Architecture (IIRA) by Industrial Internet Consortium (IIC).</a:t>
            </a:r>
            <a:endParaRPr lang="en-US" sz="4000" dirty="0"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F7DA2-F42D-4F5E-B8A4-74FD133A2094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49838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IIoT Reference Models/Architectures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F7DA2-F42D-4F5E-B8A4-74FD133A2094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A9382-24A8-43D8-A36E-C25BAA541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42" y="1098118"/>
            <a:ext cx="7154515" cy="5435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46D5E-D738-4932-A843-B630EA11EF8D}"/>
              </a:ext>
            </a:extLst>
          </p:cNvPr>
          <p:cNvSpPr txBox="1"/>
          <p:nvPr/>
        </p:nvSpPr>
        <p:spPr>
          <a:xfrm>
            <a:off x="4439135" y="6428234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http://bit.ly/2zpBpeN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2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Digital Twin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515E7-F2BD-4F8E-ACC6-0A1F8FDC4DC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351EC-B29B-45DD-A41A-C3C65CF0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340426"/>
            <a:ext cx="6169893" cy="3470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17409-FE56-4356-966E-165C939CBAA1}"/>
              </a:ext>
            </a:extLst>
          </p:cNvPr>
          <p:cNvSpPr txBox="1"/>
          <p:nvPr/>
        </p:nvSpPr>
        <p:spPr>
          <a:xfrm>
            <a:off x="1981685" y="484882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http://bit.ly/2pqVZbo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2A653-530B-4B02-84D7-0CD2805E7934}"/>
              </a:ext>
            </a:extLst>
          </p:cNvPr>
          <p:cNvSpPr/>
          <p:nvPr/>
        </p:nvSpPr>
        <p:spPr>
          <a:xfrm>
            <a:off x="7113855" y="1452169"/>
            <a:ext cx="1983386" cy="5117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3D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5579D-3D94-47B8-BB2F-59B143650455}"/>
              </a:ext>
            </a:extLst>
          </p:cNvPr>
          <p:cNvSpPr/>
          <p:nvPr/>
        </p:nvSpPr>
        <p:spPr>
          <a:xfrm>
            <a:off x="9609405" y="1452169"/>
            <a:ext cx="1983386" cy="6000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Physics-Based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1E233-F9A3-44C1-92D1-B85B9B6AEADE}"/>
              </a:ext>
            </a:extLst>
          </p:cNvPr>
          <p:cNvSpPr/>
          <p:nvPr/>
        </p:nvSpPr>
        <p:spPr>
          <a:xfrm>
            <a:off x="7242657" y="2268225"/>
            <a:ext cx="1983386" cy="5117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Sensor Data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E80F09B0-E65E-4E13-9CD6-39D7DD4D02A2}"/>
              </a:ext>
            </a:extLst>
          </p:cNvPr>
          <p:cNvSpPr/>
          <p:nvPr/>
        </p:nvSpPr>
        <p:spPr>
          <a:xfrm rot="10800000">
            <a:off x="6673334" y="1340425"/>
            <a:ext cx="5369730" cy="3075710"/>
          </a:xfrm>
          <a:prstGeom prst="trapezoi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114E5D-E16F-4003-9074-F0F688694076}"/>
              </a:ext>
            </a:extLst>
          </p:cNvPr>
          <p:cNvCxnSpPr>
            <a:stCxn id="14" idx="0"/>
          </p:cNvCxnSpPr>
          <p:nvPr/>
        </p:nvCxnSpPr>
        <p:spPr>
          <a:xfrm>
            <a:off x="9358199" y="4416135"/>
            <a:ext cx="9206" cy="602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90361-836A-4452-AC72-3BDD1D99F35C}"/>
              </a:ext>
            </a:extLst>
          </p:cNvPr>
          <p:cNvSpPr/>
          <p:nvPr/>
        </p:nvSpPr>
        <p:spPr>
          <a:xfrm>
            <a:off x="7559757" y="5033486"/>
            <a:ext cx="3615296" cy="6026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Data Analytics/Big Data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14C630-6C12-4FB3-A48D-E72944C8AEDD}"/>
              </a:ext>
            </a:extLst>
          </p:cNvPr>
          <p:cNvSpPr/>
          <p:nvPr/>
        </p:nvSpPr>
        <p:spPr>
          <a:xfrm>
            <a:off x="7559757" y="6049424"/>
            <a:ext cx="3615296" cy="6026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Machine Learning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FB22A-B20A-46D9-9CFB-28086604D02F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9367405" y="5636160"/>
            <a:ext cx="0" cy="413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9B729-F34A-488D-938B-EA9DB6AA9B2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585114" y="4473286"/>
            <a:ext cx="1974643" cy="1877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7C718F-C109-4992-9DC0-F992C10A4A6E}"/>
              </a:ext>
            </a:extLst>
          </p:cNvPr>
          <p:cNvSpPr/>
          <p:nvPr/>
        </p:nvSpPr>
        <p:spPr>
          <a:xfrm>
            <a:off x="9490853" y="2334088"/>
            <a:ext cx="1983386" cy="6656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Human Knowledge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763A62-ECDA-4276-A64F-9F764F7C6085}"/>
              </a:ext>
            </a:extLst>
          </p:cNvPr>
          <p:cNvSpPr/>
          <p:nvPr/>
        </p:nvSpPr>
        <p:spPr>
          <a:xfrm>
            <a:off x="7362791" y="3007315"/>
            <a:ext cx="1983386" cy="5117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Historical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2B933F-E933-45AF-9E34-266327EC1DCE}"/>
              </a:ext>
            </a:extLst>
          </p:cNvPr>
          <p:cNvSpPr/>
          <p:nvPr/>
        </p:nvSpPr>
        <p:spPr>
          <a:xfrm>
            <a:off x="9158571" y="3599469"/>
            <a:ext cx="1983386" cy="6656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Digital Simulations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158E54-F638-4C3E-B838-6CB397536B52}"/>
              </a:ext>
            </a:extLst>
          </p:cNvPr>
          <p:cNvCxnSpPr>
            <a:endCxn id="11" idx="1"/>
          </p:cNvCxnSpPr>
          <p:nvPr/>
        </p:nvCxnSpPr>
        <p:spPr>
          <a:xfrm flipV="1">
            <a:off x="6096000" y="2524082"/>
            <a:ext cx="1146657" cy="785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DB71AD-350D-437B-B1A0-8ABF8C13796C}"/>
              </a:ext>
            </a:extLst>
          </p:cNvPr>
          <p:cNvSpPr txBox="1"/>
          <p:nvPr/>
        </p:nvSpPr>
        <p:spPr>
          <a:xfrm>
            <a:off x="472457" y="5947432"/>
            <a:ext cx="627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itchFamily="2" charset="0"/>
                <a:ea typeface="Roboto Medium" pitchFamily="2" charset="0"/>
              </a:rPr>
              <a:t>Note: </a:t>
            </a:r>
            <a:r>
              <a:rPr lang="en-US" dirty="0">
                <a:latin typeface="Roboto" pitchFamily="2" charset="0"/>
                <a:ea typeface="Roboto" pitchFamily="2" charset="0"/>
              </a:rPr>
              <a:t>There is something like 20,000 sensors on a jet engine!</a:t>
            </a:r>
          </a:p>
        </p:txBody>
      </p:sp>
    </p:spTree>
    <p:extLst>
      <p:ext uri="{BB962C8B-B14F-4D97-AF65-F5344CB8AC3E}">
        <p14:creationId xmlns:p14="http://schemas.microsoft.com/office/powerpoint/2010/main" val="185809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Smart City/Smart Building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57D1C-0CFE-4CC0-8459-0C2D151215D9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DAABD-6B2B-49BC-8860-A2F8643E2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95" y="1920161"/>
            <a:ext cx="8397560" cy="461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33A502-D71B-439C-99F6-E5058A3D842D}"/>
              </a:ext>
            </a:extLst>
          </p:cNvPr>
          <p:cNvSpPr txBox="1"/>
          <p:nvPr/>
        </p:nvSpPr>
        <p:spPr>
          <a:xfrm>
            <a:off x="259103" y="1395289"/>
            <a:ext cx="40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Smart phones, smart meters, </a:t>
            </a:r>
            <a:r>
              <a:rPr lang="en-US" sz="2000" dirty="0">
                <a:latin typeface="Roboto Medium" pitchFamily="2" charset="0"/>
                <a:ea typeface="Roboto Medium" pitchFamily="2" charset="0"/>
              </a:rPr>
              <a:t>networks of sensors 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and RFIDs.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3A3E0-CBED-494F-A571-806EC0C4EDB8}"/>
              </a:ext>
            </a:extLst>
          </p:cNvPr>
          <p:cNvSpPr txBox="1"/>
          <p:nvPr/>
        </p:nvSpPr>
        <p:spPr>
          <a:xfrm>
            <a:off x="348095" y="3480955"/>
            <a:ext cx="2691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itchFamily="2" charset="0"/>
                <a:ea typeface="Roboto" pitchFamily="2" charset="0"/>
              </a:rPr>
              <a:t>Check out UI Labs’ </a:t>
            </a:r>
            <a:r>
              <a:rPr lang="en-US" sz="2800" dirty="0">
                <a:latin typeface="Roboto" pitchFamily="2" charset="0"/>
                <a:ea typeface="Roboto" pitchFamily="2" charset="0"/>
                <a:hlinkClick r:id="rId4"/>
              </a:rPr>
              <a:t>City Tech 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iniatives.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BE2915D7-D557-4310-896E-A676038DF377}"/>
              </a:ext>
            </a:extLst>
          </p:cNvPr>
          <p:cNvSpPr/>
          <p:nvPr/>
        </p:nvSpPr>
        <p:spPr>
          <a:xfrm>
            <a:off x="4430122" y="1277255"/>
            <a:ext cx="5806706" cy="99752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LPWAN</a:t>
            </a:r>
          </a:p>
        </p:txBody>
      </p:sp>
    </p:spTree>
    <p:extLst>
      <p:ext uri="{BB962C8B-B14F-4D97-AF65-F5344CB8AC3E}">
        <p14:creationId xmlns:p14="http://schemas.microsoft.com/office/powerpoint/2010/main" val="22230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Building Automation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72F916-A759-415F-B652-932748C0950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2" descr="https://blog.dell.com/uploads/2015/06/Dell_2D00_IOT_2D00_Campus_5F00_724x410.png">
            <a:extLst>
              <a:ext uri="{FF2B5EF4-FFF2-40B4-BE49-F238E27FC236}">
                <a16:creationId xmlns:a16="http://schemas.microsoft.com/office/drawing/2014/main" id="{ABE0FACA-D302-4130-BDD3-19B9B10BA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935188"/>
            <a:ext cx="6985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4B706-19BD-4A8D-B3A7-8463AD7FF7E9}"/>
              </a:ext>
            </a:extLst>
          </p:cNvPr>
          <p:cNvSpPr txBox="1"/>
          <p:nvPr/>
        </p:nvSpPr>
        <p:spPr>
          <a:xfrm>
            <a:off x="227929" y="1296810"/>
            <a:ext cx="524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Can also be tied to larger “smart cities” effort.</a:t>
            </a:r>
          </a:p>
        </p:txBody>
      </p:sp>
    </p:spTree>
    <p:extLst>
      <p:ext uri="{BB962C8B-B14F-4D97-AF65-F5344CB8AC3E}">
        <p14:creationId xmlns:p14="http://schemas.microsoft.com/office/powerpoint/2010/main" val="1607668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Predictive Maintenance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B7C0C-F32F-4CF7-8D6F-CCC08C937ED9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A69B0-FDEC-4355-8144-DDC8BB410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71" y="1670755"/>
            <a:ext cx="6027614" cy="4485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E0FF3-F797-476B-B9EF-89E3772DCBD9}"/>
              </a:ext>
            </a:extLst>
          </p:cNvPr>
          <p:cNvSpPr txBox="1"/>
          <p:nvPr/>
        </p:nvSpPr>
        <p:spPr>
          <a:xfrm>
            <a:off x="227929" y="1270645"/>
            <a:ext cx="9757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Using historical operational data to determine failure windows prior to them occurring.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10D5E-CEA9-4B82-B650-BA9A89B8DF83}"/>
              </a:ext>
            </a:extLst>
          </p:cNvPr>
          <p:cNvSpPr/>
          <p:nvPr/>
        </p:nvSpPr>
        <p:spPr>
          <a:xfrm>
            <a:off x="8583722" y="1882858"/>
            <a:ext cx="3168395" cy="12240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Spindle bearing heat and vibration sensors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A080B-6EDF-4CF6-B667-E491899BE4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985166" y="2494870"/>
            <a:ext cx="2598556" cy="11783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BC48-0433-426F-BBD7-1AD72844DA56}"/>
              </a:ext>
            </a:extLst>
          </p:cNvPr>
          <p:cNvSpPr/>
          <p:nvPr/>
        </p:nvSpPr>
        <p:spPr>
          <a:xfrm>
            <a:off x="588309" y="3429000"/>
            <a:ext cx="2066568" cy="6196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Heat sensors on ball screws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09C8C-175D-4A10-ADCB-7F45E228023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54877" y="2582141"/>
            <a:ext cx="3584864" cy="1156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1A665-AAD4-4445-B4F3-4AC7B4349150}"/>
              </a:ext>
            </a:extLst>
          </p:cNvPr>
          <p:cNvSpPr/>
          <p:nvPr/>
        </p:nvSpPr>
        <p:spPr>
          <a:xfrm>
            <a:off x="8989283" y="4012127"/>
            <a:ext cx="2651642" cy="6196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Machine bed vibration sensors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F21137-D404-4D2E-B9C3-F87510B65F76}"/>
              </a:ext>
            </a:extLst>
          </p:cNvPr>
          <p:cNvCxnSpPr>
            <a:cxnSpLocks/>
          </p:cNvCxnSpPr>
          <p:nvPr/>
        </p:nvCxnSpPr>
        <p:spPr>
          <a:xfrm flipH="1">
            <a:off x="6712527" y="4321936"/>
            <a:ext cx="2276756" cy="709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F4513-0AC1-4C37-ACF9-6B480C9E8034}"/>
              </a:ext>
            </a:extLst>
          </p:cNvPr>
          <p:cNvSpPr/>
          <p:nvPr/>
        </p:nvSpPr>
        <p:spPr>
          <a:xfrm>
            <a:off x="227929" y="5497054"/>
            <a:ext cx="2651642" cy="6196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Coolant filter pressure sensors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8843DF-D14D-4230-9463-5B548D20F9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879571" y="5282930"/>
            <a:ext cx="1250815" cy="523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86FF4C-A251-47EC-875C-D6EB67950456}"/>
              </a:ext>
            </a:extLst>
          </p:cNvPr>
          <p:cNvSpPr txBox="1"/>
          <p:nvPr/>
        </p:nvSpPr>
        <p:spPr>
          <a:xfrm>
            <a:off x="7726214" y="6364029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Medium" pitchFamily="2" charset="0"/>
                <a:ea typeface="Roboto Medium" pitchFamily="2" charset="0"/>
              </a:rPr>
              <a:t>What else can this data be used for?</a:t>
            </a:r>
          </a:p>
        </p:txBody>
      </p:sp>
    </p:spTree>
    <p:extLst>
      <p:ext uri="{BB962C8B-B14F-4D97-AF65-F5344CB8AC3E}">
        <p14:creationId xmlns:p14="http://schemas.microsoft.com/office/powerpoint/2010/main" val="4252191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(Smart) Factory Automation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C5329-1D5F-42F1-8CFF-FB7687F3570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96159-9D2F-4E1E-B75F-AEAB58CA6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27" y="2644178"/>
            <a:ext cx="7032913" cy="3956014"/>
          </a:xfrm>
          <a:prstGeom prst="rect">
            <a:avLst/>
          </a:prstGeom>
        </p:spPr>
      </p:pic>
      <p:pic>
        <p:nvPicPr>
          <p:cNvPr id="12" name="Graphic 11" descr="Wi-Fi">
            <a:extLst>
              <a:ext uri="{FF2B5EF4-FFF2-40B4-BE49-F238E27FC236}">
                <a16:creationId xmlns:a16="http://schemas.microsoft.com/office/drawing/2014/main" id="{18775708-7DD6-4F34-8799-A0BC2BF26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3" name="Graphic 12" descr="Wi-Fi">
            <a:extLst>
              <a:ext uri="{FF2B5EF4-FFF2-40B4-BE49-F238E27FC236}">
                <a16:creationId xmlns:a16="http://schemas.microsoft.com/office/drawing/2014/main" id="{959107E4-9A63-4B1B-B1A2-D324CD15C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2332" y="3321628"/>
            <a:ext cx="914400" cy="914400"/>
          </a:xfrm>
          <a:prstGeom prst="rect">
            <a:avLst/>
          </a:prstGeom>
        </p:spPr>
      </p:pic>
      <p:pic>
        <p:nvPicPr>
          <p:cNvPr id="14" name="Graphic 13" descr="Wi-Fi">
            <a:extLst>
              <a:ext uri="{FF2B5EF4-FFF2-40B4-BE49-F238E27FC236}">
                <a16:creationId xmlns:a16="http://schemas.microsoft.com/office/drawing/2014/main" id="{067F1577-D1A6-44AD-AECE-EB7780B08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587" y="2237510"/>
            <a:ext cx="914400" cy="914400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8D44856-8476-446E-B3B3-F589A4CA184D}"/>
              </a:ext>
            </a:extLst>
          </p:cNvPr>
          <p:cNvCxnSpPr/>
          <p:nvPr/>
        </p:nvCxnSpPr>
        <p:spPr>
          <a:xfrm flipV="1">
            <a:off x="6483927" y="2935432"/>
            <a:ext cx="1532660" cy="311727"/>
          </a:xfrm>
          <a:prstGeom prst="curvedConnector3">
            <a:avLst>
              <a:gd name="adj1" fmla="val 41864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A2275B-FF62-4F76-AABC-6DAC56BA5CC4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3503339" y="2325628"/>
            <a:ext cx="1525862" cy="57343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960AF8C3-78EB-4CB1-971B-9E93E669F952}"/>
              </a:ext>
            </a:extLst>
          </p:cNvPr>
          <p:cNvSpPr/>
          <p:nvPr/>
        </p:nvSpPr>
        <p:spPr>
          <a:xfrm>
            <a:off x="1040099" y="1366404"/>
            <a:ext cx="2465294" cy="191844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Cloud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924FB-766E-451C-9352-90731968A11A}"/>
              </a:ext>
            </a:extLst>
          </p:cNvPr>
          <p:cNvSpPr txBox="1"/>
          <p:nvPr/>
        </p:nvSpPr>
        <p:spPr>
          <a:xfrm>
            <a:off x="321060" y="4150566"/>
            <a:ext cx="4390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Robot-to-robot.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Factory-to-cloud.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Factory-to-factory.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Finished product-to-factory.</a:t>
            </a:r>
          </a:p>
        </p:txBody>
      </p:sp>
    </p:spTree>
    <p:extLst>
      <p:ext uri="{BB962C8B-B14F-4D97-AF65-F5344CB8AC3E}">
        <p14:creationId xmlns:p14="http://schemas.microsoft.com/office/powerpoint/2010/main" val="106326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Autonomous Vehicles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59D86-6A36-4BDB-86E8-FC2D4192225E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2ED7B-1DD8-4900-A3F2-A06FC6763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39" y="1539770"/>
            <a:ext cx="4801823" cy="510193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A24AE65-3A5D-4277-8B58-E25DDD8C7738}"/>
              </a:ext>
            </a:extLst>
          </p:cNvPr>
          <p:cNvCxnSpPr/>
          <p:nvPr/>
        </p:nvCxnSpPr>
        <p:spPr>
          <a:xfrm>
            <a:off x="9029700" y="3371850"/>
            <a:ext cx="945573" cy="872836"/>
          </a:xfrm>
          <a:prstGeom prst="curvedConnector3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9FD7D2-C099-4F06-A54E-AAE47C45F166}"/>
              </a:ext>
            </a:extLst>
          </p:cNvPr>
          <p:cNvSpPr txBox="1"/>
          <p:nvPr/>
        </p:nvSpPr>
        <p:spPr>
          <a:xfrm>
            <a:off x="783290" y="3895988"/>
            <a:ext cx="4390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Vehicle-to-vehicle.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Vehicle-to-cloud.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Vehicle-to-smart city.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BBE716B-910F-4697-B2FE-0C378C30D537}"/>
              </a:ext>
            </a:extLst>
          </p:cNvPr>
          <p:cNvSpPr/>
          <p:nvPr/>
        </p:nvSpPr>
        <p:spPr>
          <a:xfrm>
            <a:off x="4931494" y="1264411"/>
            <a:ext cx="2465294" cy="191844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9B95D-2418-4283-AAF0-AFC481EEBC3A}"/>
              </a:ext>
            </a:extLst>
          </p:cNvPr>
          <p:cNvSpPr txBox="1"/>
          <p:nvPr/>
        </p:nvSpPr>
        <p:spPr>
          <a:xfrm>
            <a:off x="4215730" y="6324329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http://intel.ly/2pr0xhX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2286EC-8150-4659-8D26-5919BC4C0CD0}"/>
              </a:ext>
            </a:extLst>
          </p:cNvPr>
          <p:cNvSpPr txBox="1"/>
          <p:nvPr/>
        </p:nvSpPr>
        <p:spPr>
          <a:xfrm>
            <a:off x="5634174" y="376488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CANbus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464FB2-1047-463D-8EC4-88F65016E79C}"/>
              </a:ext>
            </a:extLst>
          </p:cNvPr>
          <p:cNvCxnSpPr>
            <a:stCxn id="13" idx="3"/>
          </p:cNvCxnSpPr>
          <p:nvPr/>
        </p:nvCxnSpPr>
        <p:spPr>
          <a:xfrm>
            <a:off x="6742170" y="3964941"/>
            <a:ext cx="3446116" cy="47197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9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SME Virtual Network Slack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7D06B-B69D-4487-8E42-58167DD28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1276237"/>
            <a:ext cx="3257820" cy="93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7EE8D-0BD4-C947-8A88-0AE8561B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38" y="1058541"/>
            <a:ext cx="7811519" cy="605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E932C-F2EA-49CB-8458-45E90B2A510F}"/>
              </a:ext>
            </a:extLst>
          </p:cNvPr>
          <p:cNvSpPr txBox="1"/>
          <p:nvPr/>
        </p:nvSpPr>
        <p:spPr>
          <a:xfrm>
            <a:off x="102637" y="3023118"/>
            <a:ext cx="3783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Are you an SME member? Do you want access to Slack? Fill out this short form: </a:t>
            </a:r>
            <a:r>
              <a:rPr lang="en-US" sz="2800" dirty="0">
                <a:latin typeface="Roboto" pitchFamily="2" charset="0"/>
                <a:ea typeface="Roboto" pitchFamily="2" charset="0"/>
                <a:cs typeface="Arial" panose="020B0604020202020204" pitchFamily="34" charset="0"/>
                <a:hlinkClick r:id="rId5"/>
              </a:rPr>
              <a:t>http://bit.ly/2BpjMiE</a:t>
            </a:r>
            <a:endParaRPr lang="en-US" sz="2800" dirty="0"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4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Use Case – Asset Tracking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DBE0E-AE13-4375-8DB5-8C189D8256F2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CB1B2-0EF7-485C-8E11-99017A1E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31" y="1451097"/>
            <a:ext cx="6757555" cy="4907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65A06-A9AA-4702-91B4-342652C4814E}"/>
              </a:ext>
            </a:extLst>
          </p:cNvPr>
          <p:cNvSpPr txBox="1"/>
          <p:nvPr/>
        </p:nvSpPr>
        <p:spPr>
          <a:xfrm>
            <a:off x="4575905" y="6433434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http://bit.ly/2HPC64z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1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What about small/medium businesses?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7D854-04EA-4100-9565-45BCBC5E9228}"/>
              </a:ext>
            </a:extLst>
          </p:cNvPr>
          <p:cNvSpPr txBox="1"/>
          <p:nvPr/>
        </p:nvSpPr>
        <p:spPr>
          <a:xfrm>
            <a:off x="247497" y="1716917"/>
            <a:ext cx="117116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Favor </a:t>
            </a:r>
            <a:r>
              <a:rPr lang="en-US" sz="3200" dirty="0">
                <a:latin typeface="Roboto Medium" pitchFamily="2" charset="0"/>
                <a:ea typeface="Roboto Medium" pitchFamily="2" charset="0"/>
              </a:rPr>
              <a:t>incremental steps </a:t>
            </a:r>
            <a:r>
              <a:rPr lang="en-US" sz="3200" dirty="0">
                <a:latin typeface="Roboto" pitchFamily="2" charset="0"/>
                <a:ea typeface="Roboto" pitchFamily="2" charset="0"/>
              </a:rPr>
              <a:t>to IIoT adoption over large projects.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IIoT is </a:t>
            </a:r>
            <a:r>
              <a:rPr lang="en-US" sz="3200" dirty="0">
                <a:latin typeface="Roboto Medium" pitchFamily="2" charset="0"/>
                <a:ea typeface="Roboto Medium" pitchFamily="2" charset="0"/>
              </a:rPr>
              <a:t>not</a:t>
            </a:r>
            <a:r>
              <a:rPr lang="en-US" sz="3200" dirty="0">
                <a:latin typeface="Roboto" pitchFamily="2" charset="0"/>
                <a:ea typeface="Roboto" pitchFamily="2" charset="0"/>
              </a:rPr>
              <a:t> magic. It is most useful when finding that “last mile” of efficiency.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Having the IT and OT personnel and expertise is critical.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Security needs to be budgeted in and enforced enterprise-wise. In a lot of ways, the attack surface is larger in IIoT.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Beware of legacy equipment challenges.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Careful! It can transform your enterprise (hopefully, for the better).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26921-192E-4679-9319-957E7B98B6ED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4017759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Break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991E4-6FDE-0943-92B8-F777CB267BE8}"/>
              </a:ext>
            </a:extLst>
          </p:cNvPr>
          <p:cNvSpPr txBox="1"/>
          <p:nvPr/>
        </p:nvSpPr>
        <p:spPr>
          <a:xfrm>
            <a:off x="1027326" y="2349711"/>
            <a:ext cx="1013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itchFamily="2" charset="0"/>
                <a:ea typeface="Roboto Medium" pitchFamily="2" charset="0"/>
              </a:rPr>
              <a:t>Next up.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We take a deeper technical dive into IoT/IIoT.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FC842-C745-4957-A0EE-3C0897A458E3}"/>
              </a:ext>
            </a:extLst>
          </p:cNvPr>
          <p:cNvSpPr txBox="1"/>
          <p:nvPr/>
        </p:nvSpPr>
        <p:spPr>
          <a:xfrm>
            <a:off x="1851888" y="4385529"/>
            <a:ext cx="848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Roboto Medium" pitchFamily="2" charset="0"/>
                <a:ea typeface="Roboto Medium" pitchFamily="2" charset="0"/>
              </a:rPr>
              <a:t>6LoWPAN: </a:t>
            </a:r>
            <a:r>
              <a:rPr lang="en-US" sz="4400" dirty="0">
                <a:latin typeface="Roboto Medium" pitchFamily="2" charset="0"/>
                <a:ea typeface="Roboto Medium" pitchFamily="2" charset="0"/>
                <a:hlinkClick r:id="rId3"/>
              </a:rPr>
              <a:t>http://bit.ly/2GQSJ0E</a:t>
            </a:r>
            <a:endParaRPr lang="en-US" sz="4400" dirty="0"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1D7D2-7E39-4F3A-B3D0-05F70A9D7C83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35054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IoT Stack Overview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F4C27-9945-45EA-9418-368B94BA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240450"/>
            <a:ext cx="8559801" cy="5239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36976-34DF-4945-A5B3-EAD18484D2FD}"/>
              </a:ext>
            </a:extLst>
          </p:cNvPr>
          <p:cNvSpPr txBox="1"/>
          <p:nvPr/>
        </p:nvSpPr>
        <p:spPr>
          <a:xfrm>
            <a:off x="4439135" y="632432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http://bit.ly/2G8zbHa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50BCF-3AC4-4F6E-8E24-F038D86E7A08}"/>
              </a:ext>
            </a:extLst>
          </p:cNvPr>
          <p:cNvCxnSpPr/>
          <p:nvPr/>
        </p:nvCxnSpPr>
        <p:spPr>
          <a:xfrm flipV="1">
            <a:off x="1507067" y="1816100"/>
            <a:ext cx="29633" cy="4072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58E2E1-9F98-4696-A953-149344AB9195}"/>
              </a:ext>
            </a:extLst>
          </p:cNvPr>
          <p:cNvSpPr txBox="1"/>
          <p:nvPr/>
        </p:nvSpPr>
        <p:spPr>
          <a:xfrm rot="16200000">
            <a:off x="2145" y="367530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We will work up this way.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0FD9B-133C-470A-9756-ADF64BD510BE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0C83-7867-409C-A368-B860E31F55D2}"/>
              </a:ext>
            </a:extLst>
          </p:cNvPr>
          <p:cNvSpPr txBox="1"/>
          <p:nvPr/>
        </p:nvSpPr>
        <p:spPr>
          <a:xfrm>
            <a:off x="33866" y="1109733"/>
            <a:ext cx="187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Layers based on the </a:t>
            </a:r>
            <a:r>
              <a:rPr lang="en-US" dirty="0">
                <a:latin typeface="Roboto" pitchFamily="2" charset="0"/>
                <a:ea typeface="Roboto" pitchFamily="2" charset="0"/>
                <a:hlinkClick r:id="rId6"/>
              </a:rPr>
              <a:t>OSI Model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FAB80-5C35-4D24-8F68-B20C20CBECE3}"/>
              </a:ext>
            </a:extLst>
          </p:cNvPr>
          <p:cNvSpPr txBox="1"/>
          <p:nvPr/>
        </p:nvSpPr>
        <p:spPr>
          <a:xfrm>
            <a:off x="8072967" y="5790528"/>
            <a:ext cx="40851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Theoretically, you can pick and choose technologies from each layer independently from one another.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2C5B6-C582-4B0A-A3DD-EF171A080F13}"/>
              </a:ext>
            </a:extLst>
          </p:cNvPr>
          <p:cNvSpPr txBox="1"/>
          <p:nvPr/>
        </p:nvSpPr>
        <p:spPr>
          <a:xfrm>
            <a:off x="10244666" y="1240450"/>
            <a:ext cx="187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Layers based on the </a:t>
            </a:r>
            <a:r>
              <a:rPr lang="en-US" dirty="0">
                <a:latin typeface="Roboto" pitchFamily="2" charset="0"/>
                <a:ea typeface="Roboto" pitchFamily="2" charset="0"/>
                <a:hlinkClick r:id="rId6"/>
              </a:rPr>
              <a:t>OSI Model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3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IoT Stack Overview + Some More Industrial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F4C27-9945-45EA-9418-368B94BA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240450"/>
            <a:ext cx="8559801" cy="5239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36976-34DF-4945-A5B3-EAD18484D2FD}"/>
              </a:ext>
            </a:extLst>
          </p:cNvPr>
          <p:cNvSpPr txBox="1"/>
          <p:nvPr/>
        </p:nvSpPr>
        <p:spPr>
          <a:xfrm>
            <a:off x="4439135" y="632432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http://bit.ly/2G8zbHa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6C7EF-21D9-4245-95CB-74FDFB072CE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7ED2E-FF4F-44AF-B23E-6BFC1BFA7BC9}"/>
              </a:ext>
            </a:extLst>
          </p:cNvPr>
          <p:cNvSpPr/>
          <p:nvPr/>
        </p:nvSpPr>
        <p:spPr>
          <a:xfrm>
            <a:off x="2764365" y="2755899"/>
            <a:ext cx="876302" cy="2243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Medium" pitchFamily="2" charset="0"/>
                <a:ea typeface="Roboto Medium" pitchFamily="2" charset="0"/>
              </a:rPr>
              <a:t>MTConnect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537FB-01E1-4CBC-870F-FCC9D78C16F8}"/>
              </a:ext>
            </a:extLst>
          </p:cNvPr>
          <p:cNvSpPr/>
          <p:nvPr/>
        </p:nvSpPr>
        <p:spPr>
          <a:xfrm>
            <a:off x="3729565" y="2755899"/>
            <a:ext cx="876302" cy="224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Medium" pitchFamily="2" charset="0"/>
                <a:ea typeface="Roboto Medium" pitchFamily="2" charset="0"/>
              </a:rPr>
              <a:t>OPC-UA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2864A-C201-4630-9448-387193FF181B}"/>
              </a:ext>
            </a:extLst>
          </p:cNvPr>
          <p:cNvSpPr/>
          <p:nvPr/>
        </p:nvSpPr>
        <p:spPr>
          <a:xfrm>
            <a:off x="3729564" y="2980265"/>
            <a:ext cx="876301" cy="715435"/>
          </a:xfrm>
          <a:prstGeom prst="rect">
            <a:avLst/>
          </a:prstGeom>
          <a:solidFill>
            <a:schemeClr val="accent4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5F34C-BABB-4F08-8F89-4886B1598246}"/>
              </a:ext>
            </a:extLst>
          </p:cNvPr>
          <p:cNvSpPr/>
          <p:nvPr/>
        </p:nvSpPr>
        <p:spPr>
          <a:xfrm>
            <a:off x="5127523" y="3033252"/>
            <a:ext cx="516193" cy="260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A1A27-9F25-47CB-8B04-26B3CD7209D4}"/>
              </a:ext>
            </a:extLst>
          </p:cNvPr>
          <p:cNvSpPr/>
          <p:nvPr/>
        </p:nvSpPr>
        <p:spPr>
          <a:xfrm>
            <a:off x="5707627" y="3033252"/>
            <a:ext cx="457748" cy="260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A74D05-CC1B-4455-9ADD-8A3AAA055D74}"/>
              </a:ext>
            </a:extLst>
          </p:cNvPr>
          <p:cNvSpPr/>
          <p:nvPr/>
        </p:nvSpPr>
        <p:spPr>
          <a:xfrm>
            <a:off x="2580968" y="2138516"/>
            <a:ext cx="4370438" cy="18435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58211-C94E-4E59-9ACF-A944B2BC0637}"/>
              </a:ext>
            </a:extLst>
          </p:cNvPr>
          <p:cNvSpPr/>
          <p:nvPr/>
        </p:nvSpPr>
        <p:spPr>
          <a:xfrm>
            <a:off x="5876275" y="5759654"/>
            <a:ext cx="876302" cy="224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Roboto Medium" pitchFamily="2" charset="0"/>
                <a:ea typeface="Roboto Medium" pitchFamily="2" charset="0"/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142843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Physical and Datalink Layers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9FF3B-E233-4377-8282-FEA8E3B9CD8B}"/>
              </a:ext>
            </a:extLst>
          </p:cNvPr>
          <p:cNvSpPr txBox="1"/>
          <p:nvPr/>
        </p:nvSpPr>
        <p:spPr>
          <a:xfrm>
            <a:off x="240182" y="1329146"/>
            <a:ext cx="11711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Contains embedded systems and sensors, but, more importantly, the standards which will connect to the Internet.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98DD-420F-45E0-B6E9-F0456846B48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C6DF3-DDA0-4B1E-B8D3-6C36600E2870}"/>
              </a:ext>
            </a:extLst>
          </p:cNvPr>
          <p:cNvSpPr txBox="1"/>
          <p:nvPr/>
        </p:nvSpPr>
        <p:spPr>
          <a:xfrm>
            <a:off x="1925908" y="3877632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Ethernet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B0024-5642-4BCF-B0F6-2C16B3B87A12}"/>
              </a:ext>
            </a:extLst>
          </p:cNvPr>
          <p:cNvSpPr txBox="1"/>
          <p:nvPr/>
        </p:nvSpPr>
        <p:spPr>
          <a:xfrm>
            <a:off x="5432843" y="4757396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WiFi (802.11b, g, 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E67E2-C369-4B7A-AB87-1F7BBA411067}"/>
              </a:ext>
            </a:extLst>
          </p:cNvPr>
          <p:cNvSpPr txBox="1"/>
          <p:nvPr/>
        </p:nvSpPr>
        <p:spPr>
          <a:xfrm>
            <a:off x="7074479" y="3664618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GSM, 3G, LTE, 4G, 5G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28D2-2B5A-478E-B657-749546F69115}"/>
              </a:ext>
            </a:extLst>
          </p:cNvPr>
          <p:cNvSpPr txBox="1"/>
          <p:nvPr/>
        </p:nvSpPr>
        <p:spPr>
          <a:xfrm>
            <a:off x="3028951" y="56198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</a:rPr>
              <a:t>LPWAN</a:t>
            </a:r>
          </a:p>
        </p:txBody>
      </p:sp>
    </p:spTree>
    <p:extLst>
      <p:ext uri="{BB962C8B-B14F-4D97-AF65-F5344CB8AC3E}">
        <p14:creationId xmlns:p14="http://schemas.microsoft.com/office/powerpoint/2010/main" val="2478987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Physical/Datalink Layers - LPWAN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898DD-420F-45E0-B6E9-F0456846B48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A36A3-04F3-4371-977A-6F86ED159477}"/>
              </a:ext>
            </a:extLst>
          </p:cNvPr>
          <p:cNvSpPr txBox="1"/>
          <p:nvPr/>
        </p:nvSpPr>
        <p:spPr>
          <a:xfrm>
            <a:off x="240182" y="1329146"/>
            <a:ext cx="117116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WLAN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Wireless Local Area Network (WiFi)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WWAN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Wireless Wide Area Network (Cellular)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LPWAN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Low-Power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Wide Area Network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LPWANs are great for: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Filling gaps between WLAN and WWAN.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Devices that need great battery life.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Transmission distance over 15 km.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Capable of outdoor use.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Low-cost.</a:t>
            </a:r>
          </a:p>
        </p:txBody>
      </p:sp>
    </p:spTree>
    <p:extLst>
      <p:ext uri="{BB962C8B-B14F-4D97-AF65-F5344CB8AC3E}">
        <p14:creationId xmlns:p14="http://schemas.microsoft.com/office/powerpoint/2010/main" val="76772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Other LPWAN Technologies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898DD-420F-45E0-B6E9-F0456846B48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D0176-DB72-415C-8040-DCA8E9E26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9" y="1202683"/>
            <a:ext cx="9373082" cy="5118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C8C6E4-4229-4952-B8C8-FD3920BB302A}"/>
              </a:ext>
            </a:extLst>
          </p:cNvPr>
          <p:cNvSpPr txBox="1"/>
          <p:nvPr/>
        </p:nvSpPr>
        <p:spPr>
          <a:xfrm>
            <a:off x="7893841" y="6321046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aka LoRaWAN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D3F15B-1004-43B0-ADC1-4A28CBB68DC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85364" y="5164282"/>
            <a:ext cx="308477" cy="1356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6DA883-9EA4-4E5A-A71F-1093FC948936}"/>
              </a:ext>
            </a:extLst>
          </p:cNvPr>
          <p:cNvSpPr txBox="1"/>
          <p:nvPr/>
        </p:nvSpPr>
        <p:spPr>
          <a:xfrm>
            <a:off x="9610073" y="2727524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aka LPWAN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7E046E-C479-4E0B-8BA8-FC8ACAF37D9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639849" y="2927579"/>
            <a:ext cx="970224" cy="979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13FAF-0CAD-41ED-87EB-B1817C4B2A87}"/>
              </a:ext>
            </a:extLst>
          </p:cNvPr>
          <p:cNvSpPr txBox="1"/>
          <p:nvPr/>
        </p:nvSpPr>
        <p:spPr>
          <a:xfrm>
            <a:off x="390942" y="496422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aka WLAN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69BADC-D0E9-4528-A31F-43D4D0F0F01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745800" y="4625688"/>
            <a:ext cx="822488" cy="538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2D9F8C-3E82-4EA8-A58F-3284CC1DB45F}"/>
              </a:ext>
            </a:extLst>
          </p:cNvPr>
          <p:cNvSpPr txBox="1"/>
          <p:nvPr/>
        </p:nvSpPr>
        <p:spPr>
          <a:xfrm>
            <a:off x="9610073" y="1765049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aka WWAN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C2057C-108D-412F-AD0E-1A42E2097642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276109" y="1965104"/>
            <a:ext cx="3333964" cy="20146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846161-61DC-49E8-A221-F2D335D849BC}"/>
              </a:ext>
            </a:extLst>
          </p:cNvPr>
          <p:cNvSpPr txBox="1"/>
          <p:nvPr/>
        </p:nvSpPr>
        <p:spPr>
          <a:xfrm>
            <a:off x="3266785" y="6151769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http://bit.ly/2IE7JPG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02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Network Layer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9FF3B-E233-4377-8282-FEA8E3B9CD8B}"/>
              </a:ext>
            </a:extLst>
          </p:cNvPr>
          <p:cNvSpPr txBox="1"/>
          <p:nvPr/>
        </p:nvSpPr>
        <p:spPr>
          <a:xfrm>
            <a:off x="247497" y="1316736"/>
            <a:ext cx="117116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 Medium" pitchFamily="2" charset="0"/>
                <a:ea typeface="Roboto Medium" pitchFamily="2" charset="0"/>
              </a:rPr>
              <a:t>Internet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is here.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Provides a connection between networks and a connection between physical layers (to each other or to cloud services).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Unique identifier called an 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IP Address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is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71857-6F0E-4A7D-AD5D-F603FDF8D01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31B17-61AA-4346-8A37-21ACA29BD924}"/>
              </a:ext>
            </a:extLst>
          </p:cNvPr>
          <p:cNvSpPr txBox="1"/>
          <p:nvPr/>
        </p:nvSpPr>
        <p:spPr>
          <a:xfrm>
            <a:off x="3089689" y="4745029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IPv4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A7D6D-D20A-4CB9-9CA1-F59413DDC542}"/>
              </a:ext>
            </a:extLst>
          </p:cNvPr>
          <p:cNvSpPr txBox="1"/>
          <p:nvPr/>
        </p:nvSpPr>
        <p:spPr>
          <a:xfrm>
            <a:off x="5335857" y="5718310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</a:rPr>
              <a:t>IPv6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0AA05-C404-42DE-A371-782381D99ACD}"/>
              </a:ext>
            </a:extLst>
          </p:cNvPr>
          <p:cNvSpPr txBox="1"/>
          <p:nvPr/>
        </p:nvSpPr>
        <p:spPr>
          <a:xfrm>
            <a:off x="7888557" y="490955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</a:rPr>
              <a:t>RPL</a:t>
            </a:r>
          </a:p>
        </p:txBody>
      </p:sp>
    </p:spTree>
    <p:extLst>
      <p:ext uri="{BB962C8B-B14F-4D97-AF65-F5344CB8AC3E}">
        <p14:creationId xmlns:p14="http://schemas.microsoft.com/office/powerpoint/2010/main" val="311708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Network Layer – IPv4 vs. IPv6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71857-6F0E-4A7D-AD5D-F603FDF8D01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D8CE7-E6E9-4FE7-8D1F-7DE732420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61" y="3302144"/>
            <a:ext cx="5248275" cy="2809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9F8F52-C401-4F56-B343-220585763052}"/>
              </a:ext>
            </a:extLst>
          </p:cNvPr>
          <p:cNvSpPr txBox="1"/>
          <p:nvPr/>
        </p:nvSpPr>
        <p:spPr>
          <a:xfrm>
            <a:off x="7218703" y="6272374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http://bit.ly/2IATz21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6E65F-CA15-45AB-81AD-232A3F29C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98" y="1195387"/>
            <a:ext cx="5286375" cy="446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D0008-4C0C-422F-9A19-2984D75948A5}"/>
              </a:ext>
            </a:extLst>
          </p:cNvPr>
          <p:cNvSpPr txBox="1"/>
          <p:nvPr/>
        </p:nvSpPr>
        <p:spPr>
          <a:xfrm>
            <a:off x="5928014" y="1195387"/>
            <a:ext cx="52148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itchFamily="2" charset="0"/>
                <a:ea typeface="Roboto" pitchFamily="2" charset="0"/>
              </a:rPr>
              <a:t>IPv6 Advantages: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Larger address space.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Better built-in security.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Harmonizes IoT datalink layer.</a:t>
            </a:r>
          </a:p>
        </p:txBody>
      </p:sp>
    </p:spTree>
    <p:extLst>
      <p:ext uri="{BB962C8B-B14F-4D97-AF65-F5344CB8AC3E}">
        <p14:creationId xmlns:p14="http://schemas.microsoft.com/office/powerpoint/2010/main" val="259843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Agenda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991E4-6FDE-0943-92B8-F777CB267BE8}"/>
              </a:ext>
            </a:extLst>
          </p:cNvPr>
          <p:cNvSpPr txBox="1"/>
          <p:nvPr/>
        </p:nvSpPr>
        <p:spPr>
          <a:xfrm>
            <a:off x="240182" y="1476764"/>
            <a:ext cx="117116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Part 1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- IIoT High-Level Tour and Engineering/Manufacturing Use Cases.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dirty="0">
                <a:latin typeface="Roboto Medium" pitchFamily="2" charset="0"/>
                <a:ea typeface="Roboto Medium" pitchFamily="2" charset="0"/>
              </a:rPr>
              <a:t>Break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Part 2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IIoT protocols, architectures, communications, IT/OT considerations and security.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2FAE2-081D-4ABB-A9AC-7ACDEAABE703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282712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Network Layer – IPv6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71857-6F0E-4A7D-AD5D-F603FDF8D01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BAF8C3-8B6F-4997-A17B-3414DFC4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2" y="2997776"/>
            <a:ext cx="2027959" cy="2027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92AE66-C421-4679-8099-0ECF891B1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21" y="3293917"/>
            <a:ext cx="1681396" cy="996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0F21A0-2348-442A-89DB-E6EDAFC41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07" y="3169228"/>
            <a:ext cx="2376070" cy="14768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09C6EB-190A-496F-AD3E-6A65938E6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93" y="2884661"/>
            <a:ext cx="3335915" cy="181473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A472C70-CB55-4ADA-B788-5AB387DDA43A}"/>
              </a:ext>
            </a:extLst>
          </p:cNvPr>
          <p:cNvSpPr/>
          <p:nvPr/>
        </p:nvSpPr>
        <p:spPr>
          <a:xfrm>
            <a:off x="441615" y="2021032"/>
            <a:ext cx="11271872" cy="4125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8F6DD-10E2-4A86-B7C1-8DBB7F499912}"/>
              </a:ext>
            </a:extLst>
          </p:cNvPr>
          <p:cNvSpPr txBox="1"/>
          <p:nvPr/>
        </p:nvSpPr>
        <p:spPr>
          <a:xfrm>
            <a:off x="7159542" y="1374090"/>
            <a:ext cx="4701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Medium" pitchFamily="2" charset="0"/>
                <a:ea typeface="Roboto Medium" pitchFamily="2" charset="0"/>
              </a:rPr>
              <a:t>IPv6 creates a common network layer for these technologies.</a:t>
            </a:r>
          </a:p>
        </p:txBody>
      </p:sp>
    </p:spTree>
    <p:extLst>
      <p:ext uri="{BB962C8B-B14F-4D97-AF65-F5344CB8AC3E}">
        <p14:creationId xmlns:p14="http://schemas.microsoft.com/office/powerpoint/2010/main" val="91087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Network Layer – IPv4 Address Exhaustion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71857-6F0E-4A7D-AD5D-F603FDF8D01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82560-E5CC-46A6-9C98-B282F6F0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52" y="1098118"/>
            <a:ext cx="9671695" cy="5438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15C67-DEBD-43DC-9E07-FCA0BE149449}"/>
              </a:ext>
            </a:extLst>
          </p:cNvPr>
          <p:cNvSpPr txBox="1"/>
          <p:nvPr/>
        </p:nvSpPr>
        <p:spPr>
          <a:xfrm>
            <a:off x="4512873" y="6391496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4"/>
              </a:rPr>
              <a:t>http://bit.ly/2GLxey5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6B9399-1DA2-4A60-BC56-E273DAD345F9}"/>
              </a:ext>
            </a:extLst>
          </p:cNvPr>
          <p:cNvSpPr/>
          <p:nvPr/>
        </p:nvSpPr>
        <p:spPr>
          <a:xfrm>
            <a:off x="8188036" y="1098118"/>
            <a:ext cx="2052205" cy="11567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3CB46-202E-4F32-8934-B5DF188CECFF}"/>
              </a:ext>
            </a:extLst>
          </p:cNvPr>
          <p:cNvSpPr txBox="1"/>
          <p:nvPr/>
        </p:nvSpPr>
        <p:spPr>
          <a:xfrm>
            <a:off x="9214138" y="4690089"/>
            <a:ext cx="26324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IPv4 Exhaustion Point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9A3EEF-56F5-473E-BA0E-AA06A0BED5AF}"/>
              </a:ext>
            </a:extLst>
          </p:cNvPr>
          <p:cNvCxnSpPr/>
          <p:nvPr/>
        </p:nvCxnSpPr>
        <p:spPr>
          <a:xfrm flipH="1">
            <a:off x="7096991" y="4890144"/>
            <a:ext cx="2117147" cy="767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443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Transport Layer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9FF3B-E233-4377-8282-FEA8E3B9CD8B}"/>
              </a:ext>
            </a:extLst>
          </p:cNvPr>
          <p:cNvSpPr txBox="1"/>
          <p:nvPr/>
        </p:nvSpPr>
        <p:spPr>
          <a:xfrm>
            <a:off x="247497" y="2132416"/>
            <a:ext cx="117116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TCP and UDP are here.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Data stream handling.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TCP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Transmission Control Protocol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UDP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– User Datagram Protocol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UDP is popular for IoT use. TCP is popular for IIoT. </a:t>
            </a:r>
            <a:r>
              <a:rPr lang="en-US" sz="4000" dirty="0">
                <a:latin typeface="Roboto Medium" pitchFamily="2" charset="0"/>
                <a:ea typeface="Roboto Medium" pitchFamily="2" charset="0"/>
              </a:rPr>
              <a:t>These are not hard rules.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070ED-EF78-4C1A-92C7-AEC73A75101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3745315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TCP vs. UDP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070ED-EF78-4C1A-92C7-AEC73A75101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59BC5-A794-4AA0-AC14-4F007C0E8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41" y="1735969"/>
            <a:ext cx="5643436" cy="338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AA23A-CF61-45C2-8E09-2ACD363E0DEA}"/>
              </a:ext>
            </a:extLst>
          </p:cNvPr>
          <p:cNvSpPr txBox="1"/>
          <p:nvPr/>
        </p:nvSpPr>
        <p:spPr>
          <a:xfrm>
            <a:off x="4439136" y="5207303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http://bit.ly/2FNTfPz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987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TCP vs. UDP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070ED-EF78-4C1A-92C7-AEC73A75101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7967F-AFD6-4EE0-B979-7EDEEF7F1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95" y="1352879"/>
            <a:ext cx="7975600" cy="5074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58ADE-1018-4D46-A472-DB456A71D6D0}"/>
              </a:ext>
            </a:extLst>
          </p:cNvPr>
          <p:cNvSpPr txBox="1"/>
          <p:nvPr/>
        </p:nvSpPr>
        <p:spPr>
          <a:xfrm>
            <a:off x="4439135" y="642823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http://bit.ly/2DHqwG4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4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Application Layer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9FF3B-E233-4377-8282-FEA8E3B9CD8B}"/>
              </a:ext>
            </a:extLst>
          </p:cNvPr>
          <p:cNvSpPr txBox="1"/>
          <p:nvPr/>
        </p:nvSpPr>
        <p:spPr>
          <a:xfrm>
            <a:off x="247497" y="1316736"/>
            <a:ext cx="117116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Contains value-added applications, communications protocols and interface methods for a network.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Does not really say anything about data formats used. It is common for large sensor networks to be involved in </a:t>
            </a:r>
            <a:r>
              <a:rPr lang="en-US" sz="3600" dirty="0">
                <a:latin typeface="Roboto Medium" pitchFamily="2" charset="0"/>
                <a:ea typeface="Roboto Medium" pitchFamily="2" charset="0"/>
              </a:rPr>
              <a:t>unstructured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data transfer.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41B8-F23E-445D-BA9F-02B859E51A05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D99C9-D174-4CAF-9716-8AFBCBB4E872}"/>
              </a:ext>
            </a:extLst>
          </p:cNvPr>
          <p:cNvSpPr txBox="1"/>
          <p:nvPr/>
        </p:nvSpPr>
        <p:spPr>
          <a:xfrm>
            <a:off x="1816803" y="4475109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MTConnect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BD1CC-0B12-44D7-B566-35B215A34091}"/>
              </a:ext>
            </a:extLst>
          </p:cNvPr>
          <p:cNvSpPr txBox="1"/>
          <p:nvPr/>
        </p:nvSpPr>
        <p:spPr>
          <a:xfrm>
            <a:off x="4305429" y="5593864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MQTT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5FF7B-7D72-4B92-A10D-5B6F24A1B49A}"/>
              </a:ext>
            </a:extLst>
          </p:cNvPr>
          <p:cNvSpPr txBox="1"/>
          <p:nvPr/>
        </p:nvSpPr>
        <p:spPr>
          <a:xfrm>
            <a:off x="5947064" y="4475109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OPC-UA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D395E-F4A5-46CB-AAEA-35B7640B63C8}"/>
              </a:ext>
            </a:extLst>
          </p:cNvPr>
          <p:cNvSpPr txBox="1"/>
          <p:nvPr/>
        </p:nvSpPr>
        <p:spPr>
          <a:xfrm>
            <a:off x="8453282" y="492985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830567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Application Layer - HTTP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8B115-0F21-47F5-96B0-477826362DE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F8B49-D1ED-422B-9F60-0FF08D10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71" y="2206603"/>
            <a:ext cx="8815833" cy="302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45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Application Layer - MQTT</a:t>
            </a: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22C6E-7F4B-4664-B334-921BB9D99CE1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C993B2-B1CD-4F9E-B768-D0B5E21F7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76" y="5936715"/>
            <a:ext cx="2971428" cy="777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BDB15-0985-45A0-9FF1-5CD3525FA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03" y="1972667"/>
            <a:ext cx="6927393" cy="3912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8A753-BD21-4940-A4DC-7D862BF5FEBF}"/>
              </a:ext>
            </a:extLst>
          </p:cNvPr>
          <p:cNvSpPr txBox="1"/>
          <p:nvPr/>
        </p:nvSpPr>
        <p:spPr>
          <a:xfrm>
            <a:off x="4439135" y="6428234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7"/>
              </a:rPr>
              <a:t>http://bit.ly/2GLXCrG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62F4B-999B-4980-B267-CC19825ADED5}"/>
              </a:ext>
            </a:extLst>
          </p:cNvPr>
          <p:cNvSpPr txBox="1"/>
          <p:nvPr/>
        </p:nvSpPr>
        <p:spPr>
          <a:xfrm>
            <a:off x="1592715" y="3176990"/>
            <a:ext cx="1251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Publisher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33BC22-4341-40EE-A48C-DA5CD13BC116}"/>
              </a:ext>
            </a:extLst>
          </p:cNvPr>
          <p:cNvSpPr/>
          <p:nvPr/>
        </p:nvSpPr>
        <p:spPr>
          <a:xfrm>
            <a:off x="2218459" y="3429000"/>
            <a:ext cx="1911927" cy="16937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27B030-BBBA-4AE4-B31F-C4EA9B46326F}"/>
              </a:ext>
            </a:extLst>
          </p:cNvPr>
          <p:cNvSpPr/>
          <p:nvPr/>
        </p:nvSpPr>
        <p:spPr>
          <a:xfrm>
            <a:off x="7483187" y="1602016"/>
            <a:ext cx="2667077" cy="4414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1CC48-0E08-4004-97DC-157E32F1E8FB}"/>
              </a:ext>
            </a:extLst>
          </p:cNvPr>
          <p:cNvSpPr txBox="1"/>
          <p:nvPr/>
        </p:nvSpPr>
        <p:spPr>
          <a:xfrm>
            <a:off x="6691745" y="1572557"/>
            <a:ext cx="152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Subscribers</a:t>
            </a:r>
          </a:p>
        </p:txBody>
      </p:sp>
    </p:spTree>
    <p:extLst>
      <p:ext uri="{BB962C8B-B14F-4D97-AF65-F5344CB8AC3E}">
        <p14:creationId xmlns:p14="http://schemas.microsoft.com/office/powerpoint/2010/main" val="31185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Application Layer – MQTT QoS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22C6E-7F4B-4664-B334-921BB9D99CE1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C993B2-B1CD-4F9E-B768-D0B5E21F7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76" y="5936715"/>
            <a:ext cx="2971428" cy="77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8A753-BD21-4940-A4DC-7D862BF5FEBF}"/>
              </a:ext>
            </a:extLst>
          </p:cNvPr>
          <p:cNvSpPr txBox="1"/>
          <p:nvPr/>
        </p:nvSpPr>
        <p:spPr>
          <a:xfrm>
            <a:off x="4439135" y="6428234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6"/>
              </a:rPr>
              <a:t>http://bit.ly/2FW4iSO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B3515-499D-4B74-8D62-68F16A4DF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48" y="1586388"/>
            <a:ext cx="5715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2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Web Stack vs. IoT Stack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0B6EE-3B1E-4EEF-B842-2D1A774EEA6A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29D53-7DF7-4302-98E4-54FD6EEA2476}"/>
              </a:ext>
            </a:extLst>
          </p:cNvPr>
          <p:cNvSpPr/>
          <p:nvPr/>
        </p:nvSpPr>
        <p:spPr>
          <a:xfrm>
            <a:off x="1579466" y="1233960"/>
            <a:ext cx="2338688" cy="1090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A0ED7-C5C6-4776-8B82-75796BDCF21E}"/>
              </a:ext>
            </a:extLst>
          </p:cNvPr>
          <p:cNvSpPr/>
          <p:nvPr/>
        </p:nvSpPr>
        <p:spPr>
          <a:xfrm>
            <a:off x="1579466" y="2298704"/>
            <a:ext cx="2338688" cy="1090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CD52B-D16A-4DA3-87EE-6ABFF8D8F7FA}"/>
              </a:ext>
            </a:extLst>
          </p:cNvPr>
          <p:cNvSpPr/>
          <p:nvPr/>
        </p:nvSpPr>
        <p:spPr>
          <a:xfrm>
            <a:off x="1579466" y="3388848"/>
            <a:ext cx="2338688" cy="109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TLS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B01E2-F37B-404B-A14D-E6B87AFFB003}"/>
              </a:ext>
            </a:extLst>
          </p:cNvPr>
          <p:cNvSpPr/>
          <p:nvPr/>
        </p:nvSpPr>
        <p:spPr>
          <a:xfrm>
            <a:off x="1579466" y="4478992"/>
            <a:ext cx="2338688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TCP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34B0F-74BC-4C28-BDE2-7822CBA31E66}"/>
              </a:ext>
            </a:extLst>
          </p:cNvPr>
          <p:cNvSpPr/>
          <p:nvPr/>
        </p:nvSpPr>
        <p:spPr>
          <a:xfrm>
            <a:off x="1579466" y="5569136"/>
            <a:ext cx="2338688" cy="10901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IPv6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BF75F-76BE-4077-A9AB-BB22955C168A}"/>
              </a:ext>
            </a:extLst>
          </p:cNvPr>
          <p:cNvSpPr/>
          <p:nvPr/>
        </p:nvSpPr>
        <p:spPr>
          <a:xfrm>
            <a:off x="8235905" y="1233960"/>
            <a:ext cx="2338688" cy="1090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Messages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C88564-82BB-480A-86A5-C74B4FAD9776}"/>
              </a:ext>
            </a:extLst>
          </p:cNvPr>
          <p:cNvSpPr/>
          <p:nvPr/>
        </p:nvSpPr>
        <p:spPr>
          <a:xfrm>
            <a:off x="8235905" y="2298704"/>
            <a:ext cx="2338688" cy="1090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MQTT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8490C-38B1-4E70-8497-A05C50044FE1}"/>
              </a:ext>
            </a:extLst>
          </p:cNvPr>
          <p:cNvSpPr/>
          <p:nvPr/>
        </p:nvSpPr>
        <p:spPr>
          <a:xfrm>
            <a:off x="8235905" y="3388848"/>
            <a:ext cx="2338688" cy="109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TLS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B4D09-0519-4DEF-BFA7-01F7C64ECE4A}"/>
              </a:ext>
            </a:extLst>
          </p:cNvPr>
          <p:cNvSpPr/>
          <p:nvPr/>
        </p:nvSpPr>
        <p:spPr>
          <a:xfrm>
            <a:off x="8235905" y="4478992"/>
            <a:ext cx="2338688" cy="1090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TCP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F7AF7-1982-4A06-9D05-F663F3ACE304}"/>
              </a:ext>
            </a:extLst>
          </p:cNvPr>
          <p:cNvSpPr/>
          <p:nvPr/>
        </p:nvSpPr>
        <p:spPr>
          <a:xfrm>
            <a:off x="8235905" y="5569136"/>
            <a:ext cx="2338688" cy="10901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6LoWPAN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F05C7-F09B-4A17-AF90-FED485315E20}"/>
              </a:ext>
            </a:extLst>
          </p:cNvPr>
          <p:cNvSpPr txBox="1"/>
          <p:nvPr/>
        </p:nvSpPr>
        <p:spPr>
          <a:xfrm>
            <a:off x="595155" y="3672310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Web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7D146-061C-4BB7-908E-A367D446C451}"/>
              </a:ext>
            </a:extLst>
          </p:cNvPr>
          <p:cNvSpPr txBox="1"/>
          <p:nvPr/>
        </p:nvSpPr>
        <p:spPr>
          <a:xfrm>
            <a:off x="7407170" y="367231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Medium" pitchFamily="2" charset="0"/>
                <a:ea typeface="Roboto Medium" pitchFamily="2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1146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What is IoT?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991E4-6FDE-0943-92B8-F777CB267BE8}"/>
              </a:ext>
            </a:extLst>
          </p:cNvPr>
          <p:cNvSpPr txBox="1"/>
          <p:nvPr/>
        </p:nvSpPr>
        <p:spPr>
          <a:xfrm>
            <a:off x="247497" y="1155806"/>
            <a:ext cx="117116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Internet of Things (IoT)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is (loosely) a broad term referring to a network of devices (or “things”) which can interoperate with the Internet.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IoT is sometimes called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Internet of Everything (IoE). 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Thing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is a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physical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object that can communicate via a network.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Things are </a:t>
            </a:r>
            <a:r>
              <a:rPr lang="en-US" sz="4000" dirty="0">
                <a:latin typeface="Roboto Medium" panose="02000000000000000000" pitchFamily="2" charset="0"/>
                <a:ea typeface="Roboto Medium" panose="02000000000000000000" pitchFamily="2" charset="0"/>
              </a:rPr>
              <a:t>decoupled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from software applications/services in IoT.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445EA-2A92-4FF3-9F52-BEC6D591EE67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2874193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MTConnect*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DA793-BF57-4504-A4F0-FC7D3B661D41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7D3704FD-941B-4E9F-A7C9-EDE9C1DC1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689" y="5930708"/>
            <a:ext cx="2132561" cy="669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2B62F-666A-4D05-943C-C9DF387E8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7" y="1332012"/>
            <a:ext cx="10243705" cy="4852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79B9E-2FAF-4AE6-A1A2-EA22C6AD9C93}"/>
              </a:ext>
            </a:extLst>
          </p:cNvPr>
          <p:cNvSpPr txBox="1"/>
          <p:nvPr/>
        </p:nvSpPr>
        <p:spPr>
          <a:xfrm>
            <a:off x="4439135" y="6428234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7"/>
              </a:rPr>
              <a:t>http://bit.ly/2G4QMjh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EF7E6-6211-4555-8A7F-58E36B6277C7}"/>
              </a:ext>
            </a:extLst>
          </p:cNvPr>
          <p:cNvSpPr txBox="1"/>
          <p:nvPr/>
        </p:nvSpPr>
        <p:spPr>
          <a:xfrm>
            <a:off x="1147937" y="1711294"/>
            <a:ext cx="20858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XML data format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D1C1B0-29D7-46B6-AF46-7DADD979C2D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33764" y="1911349"/>
            <a:ext cx="532941" cy="15176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C16447-FFDE-4A50-8D84-7D54C394F50F}"/>
              </a:ext>
            </a:extLst>
          </p:cNvPr>
          <p:cNvSpPr txBox="1"/>
          <p:nvPr/>
        </p:nvSpPr>
        <p:spPr>
          <a:xfrm>
            <a:off x="1147937" y="5595139"/>
            <a:ext cx="28889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Provides REST interface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99203D-68FC-4C1F-B846-50C687F0BE2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36869" y="3615330"/>
            <a:ext cx="566304" cy="2179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22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OPC-UA*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D2C7E-B537-4133-A902-227C98AFCD1D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654422B7-527F-4102-97C8-16A956354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4" y="5823220"/>
            <a:ext cx="2439133" cy="89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31207-DE2E-4CB9-BF06-ACC9DADB9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5" y="1969799"/>
            <a:ext cx="5531468" cy="3501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287AD-F514-4BEC-905E-4903BA80EF14}"/>
              </a:ext>
            </a:extLst>
          </p:cNvPr>
          <p:cNvSpPr txBox="1"/>
          <p:nvPr/>
        </p:nvSpPr>
        <p:spPr>
          <a:xfrm>
            <a:off x="2584358" y="6197405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Image credit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hlinkClick r:id="rId7"/>
              </a:rPr>
              <a:t>ascolab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D3B73-C6D9-4691-A494-A8DE32803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32" y="1690642"/>
            <a:ext cx="4258968" cy="40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8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Other Automation Protocols*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6C7EF-21D9-4245-95CB-74FDFB072CE8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3285B097-0E47-416D-A63A-814932AD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6" y="1510071"/>
            <a:ext cx="3683000" cy="1016000"/>
          </a:xfrm>
          <a:prstGeom prst="rect">
            <a:avLst/>
          </a:prstGeom>
        </p:spPr>
      </p:pic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C94A8712-7AA1-427E-99B3-3E1971A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65" y="3164414"/>
            <a:ext cx="3262698" cy="1213400"/>
          </a:xfrm>
          <a:prstGeom prst="rect">
            <a:avLst/>
          </a:prstGeom>
        </p:spPr>
      </p:pic>
      <p:pic>
        <p:nvPicPr>
          <p:cNvPr id="19" name="Picture 18">
            <a:hlinkClick r:id="rId7"/>
            <a:extLst>
              <a:ext uri="{FF2B5EF4-FFF2-40B4-BE49-F238E27FC236}">
                <a16:creationId xmlns:a16="http://schemas.microsoft.com/office/drawing/2014/main" id="{4255F555-80C6-41D6-8B5A-C331EC523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10" y="1409700"/>
            <a:ext cx="3810000" cy="2019300"/>
          </a:xfrm>
          <a:prstGeom prst="rect">
            <a:avLst/>
          </a:prstGeom>
        </p:spPr>
      </p:pic>
      <p:pic>
        <p:nvPicPr>
          <p:cNvPr id="21" name="Picture 20">
            <a:hlinkClick r:id="rId9"/>
            <a:extLst>
              <a:ext uri="{FF2B5EF4-FFF2-40B4-BE49-F238E27FC236}">
                <a16:creationId xmlns:a16="http://schemas.microsoft.com/office/drawing/2014/main" id="{BCAA997B-7DF3-4BF9-AB90-423C9E1107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78" y="3429000"/>
            <a:ext cx="3810000" cy="2019300"/>
          </a:xfrm>
          <a:prstGeom prst="rect">
            <a:avLst/>
          </a:prstGeom>
        </p:spPr>
      </p:pic>
      <p:pic>
        <p:nvPicPr>
          <p:cNvPr id="23" name="Picture 22">
            <a:hlinkClick r:id="rId11"/>
            <a:extLst>
              <a:ext uri="{FF2B5EF4-FFF2-40B4-BE49-F238E27FC236}">
                <a16:creationId xmlns:a16="http://schemas.microsoft.com/office/drawing/2014/main" id="{03E4D7C0-CF7B-477F-9B9A-4306D0AA68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" y="5218881"/>
            <a:ext cx="2857500" cy="838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13BCF9-B987-4F90-BCF5-CD72C84C3886}"/>
              </a:ext>
            </a:extLst>
          </p:cNvPr>
          <p:cNvSpPr txBox="1"/>
          <p:nvPr/>
        </p:nvSpPr>
        <p:spPr>
          <a:xfrm>
            <a:off x="4659808" y="4740414"/>
            <a:ext cx="23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Medium" pitchFamily="2" charset="0"/>
                <a:ea typeface="Roboto Medium" pitchFamily="2" charset="0"/>
                <a:hlinkClick r:id="rId13"/>
              </a:rPr>
              <a:t>CANbus</a:t>
            </a:r>
            <a:endParaRPr lang="en-US" sz="400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26" name="Picture 25">
            <a:hlinkClick r:id="rId14"/>
            <a:extLst>
              <a:ext uri="{FF2B5EF4-FFF2-40B4-BE49-F238E27FC236}">
                <a16:creationId xmlns:a16="http://schemas.microsoft.com/office/drawing/2014/main" id="{EDD24E47-F0F7-410C-9BAD-DE4D0D30D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19" y="5730587"/>
            <a:ext cx="4078575" cy="8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67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Upcoming Webinars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D2C7E-B537-4133-A902-227C98AFCD1D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654422B7-527F-4102-97C8-16A956354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53" y="2922825"/>
            <a:ext cx="2439133" cy="89063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275B067-7CE9-4B68-8955-5520FB2E9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75" y="2990080"/>
            <a:ext cx="2132561" cy="669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52057-3B47-4C2F-8998-2803DB7AFACA}"/>
              </a:ext>
            </a:extLst>
          </p:cNvPr>
          <p:cNvSpPr txBox="1"/>
          <p:nvPr/>
        </p:nvSpPr>
        <p:spPr>
          <a:xfrm>
            <a:off x="472787" y="1434378"/>
            <a:ext cx="948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" pitchFamily="2" charset="0"/>
                <a:ea typeface="Roboto" pitchFamily="2" charset="0"/>
              </a:rPr>
              <a:t>We will dive down to the </a:t>
            </a:r>
            <a:r>
              <a:rPr lang="en-US" sz="2800" dirty="0">
                <a:latin typeface="Roboto Medium" pitchFamily="2" charset="0"/>
                <a:ea typeface="Roboto Medium" pitchFamily="2" charset="0"/>
              </a:rPr>
              <a:t>code level 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with these technologies: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3242A-0A4C-4FA4-B6CF-22C9F33D1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86" y="4734146"/>
            <a:ext cx="2971428" cy="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5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5" name="Rectangle 4"/>
          <p:cNvSpPr/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1364AAE-9CE1-496E-88AF-BD2D6F2F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23" y="1686214"/>
            <a:ext cx="2862119" cy="1173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A7747-A1C4-41B6-9C70-F34D838738D1}"/>
              </a:ext>
            </a:extLst>
          </p:cNvPr>
          <p:cNvSpPr txBox="1"/>
          <p:nvPr/>
        </p:nvSpPr>
        <p:spPr>
          <a:xfrm>
            <a:off x="1341086" y="2213558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    Want to learn more about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9533C-E06C-4AD2-86FE-ECD24CFA7703}"/>
              </a:ext>
            </a:extLst>
          </p:cNvPr>
          <p:cNvSpPr txBox="1"/>
          <p:nvPr/>
        </p:nvSpPr>
        <p:spPr>
          <a:xfrm>
            <a:off x="10548386" y="221355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4799A-5A46-4FB5-B97E-8D8531634240}"/>
              </a:ext>
            </a:extLst>
          </p:cNvPr>
          <p:cNvSpPr/>
          <p:nvPr/>
        </p:nvSpPr>
        <p:spPr>
          <a:xfrm>
            <a:off x="3794641" y="3090885"/>
            <a:ext cx="3623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Check out </a:t>
            </a:r>
            <a:r>
              <a:rPr lang="en-US" sz="3200" dirty="0">
                <a:latin typeface="Roboto" pitchFamily="2" charset="0"/>
                <a:ea typeface="Roboto" pitchFamily="2" charset="0"/>
                <a:cs typeface="Arial" panose="020B0604020202020204" pitchFamily="34" charset="0"/>
                <a:hlinkClick r:id="rId3"/>
              </a:rPr>
              <a:t>sme.org</a:t>
            </a:r>
            <a:endParaRPr lang="en-US" sz="3200" dirty="0"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B2EF-7A49-4F18-8CF5-040DE025B28D}"/>
              </a:ext>
            </a:extLst>
          </p:cNvPr>
          <p:cNvSpPr txBox="1"/>
          <p:nvPr/>
        </p:nvSpPr>
        <p:spPr>
          <a:xfrm>
            <a:off x="1581835" y="4223469"/>
            <a:ext cx="902832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Questions?</a:t>
            </a:r>
            <a:b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sz="3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Ask in the Live Chat or Slack or check the feedback link in the description!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20247-8F62-4FCE-AC68-F6E8A38E9BBF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251969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Sensors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9C93EBF4-EEC9-488B-B27C-5EA65053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B7FF09-312F-4296-AD81-081183703BFC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AA5B8-42E8-4D38-BF89-914DB57D3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02" y="1098118"/>
            <a:ext cx="6682796" cy="55467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3CD3C9-C3BC-452D-BCB9-D19CA61CF496}"/>
              </a:ext>
            </a:extLst>
          </p:cNvPr>
          <p:cNvSpPr txBox="1"/>
          <p:nvPr/>
        </p:nvSpPr>
        <p:spPr>
          <a:xfrm>
            <a:off x="4439135" y="632432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Source: </a:t>
            </a:r>
            <a:r>
              <a:rPr lang="en-US" dirty="0">
                <a:latin typeface="Roboto" pitchFamily="2" charset="0"/>
                <a:ea typeface="Roboto" pitchFamily="2" charset="0"/>
                <a:hlinkClick r:id="rId5"/>
              </a:rPr>
              <a:t>http://bit.ly/2G7VEny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Actuators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9C93EBF4-EEC9-488B-B27C-5EA65053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B7FF09-312F-4296-AD81-081183703BFC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C3A25A-70CF-487A-B561-44657AD1A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18" y="1493093"/>
            <a:ext cx="3669723" cy="2336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B5687-8F14-492B-A09C-B76CA4D62C2A}"/>
              </a:ext>
            </a:extLst>
          </p:cNvPr>
          <p:cNvSpPr txBox="1"/>
          <p:nvPr/>
        </p:nvSpPr>
        <p:spPr>
          <a:xfrm>
            <a:off x="2575089" y="3629428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Motors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83073-7E0B-4F11-A101-35A9FA740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44" y="1383939"/>
            <a:ext cx="3669724" cy="2355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C49F5A-9AE2-4318-8563-FE7EEFEE806A}"/>
              </a:ext>
            </a:extLst>
          </p:cNvPr>
          <p:cNvSpPr txBox="1"/>
          <p:nvPr/>
        </p:nvSpPr>
        <p:spPr>
          <a:xfrm>
            <a:off x="7730711" y="3281273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Cylinders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7946-0B37-4082-95F5-E73B7019F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08" y="3829483"/>
            <a:ext cx="2033526" cy="22805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7BB578-1A49-420B-BB87-ABEFC4B13273}"/>
              </a:ext>
            </a:extLst>
          </p:cNvPr>
          <p:cNvSpPr txBox="1"/>
          <p:nvPr/>
        </p:nvSpPr>
        <p:spPr>
          <a:xfrm>
            <a:off x="6233185" y="5910018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Servo Valve</a:t>
            </a:r>
          </a:p>
        </p:txBody>
      </p:sp>
    </p:spTree>
    <p:extLst>
      <p:ext uri="{BB962C8B-B14F-4D97-AF65-F5344CB8AC3E}">
        <p14:creationId xmlns:p14="http://schemas.microsoft.com/office/powerpoint/2010/main" val="427692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64BE7-8DD5-B647-B394-4358C427FE83}"/>
              </a:ext>
            </a:extLst>
          </p:cNvPr>
          <p:cNvSpPr/>
          <p:nvPr/>
        </p:nvSpPr>
        <p:spPr>
          <a:xfrm>
            <a:off x="1506070" y="1366794"/>
            <a:ext cx="4661647" cy="5159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IoT connects…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977E9-5CF5-5A4B-82BC-B8FC63F58035}"/>
              </a:ext>
            </a:extLst>
          </p:cNvPr>
          <p:cNvSpPr txBox="1"/>
          <p:nvPr/>
        </p:nvSpPr>
        <p:spPr>
          <a:xfrm>
            <a:off x="1683217" y="1366795"/>
            <a:ext cx="115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Things</a:t>
            </a:r>
          </a:p>
        </p:txBody>
      </p:sp>
      <p:pic>
        <p:nvPicPr>
          <p:cNvPr id="2050" name="Picture 2" descr="Image result for cnc machines">
            <a:extLst>
              <a:ext uri="{FF2B5EF4-FFF2-40B4-BE49-F238E27FC236}">
                <a16:creationId xmlns:a16="http://schemas.microsoft.com/office/drawing/2014/main" id="{9A0E218E-ECA0-CE43-92F4-E922D94F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17" y="2017060"/>
            <a:ext cx="2180571" cy="16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ell phones">
            <a:extLst>
              <a:ext uri="{FF2B5EF4-FFF2-40B4-BE49-F238E27FC236}">
                <a16:creationId xmlns:a16="http://schemas.microsoft.com/office/drawing/2014/main" id="{55FB016E-A0C8-5841-B2CD-F0DE45F7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56" y="1828460"/>
            <a:ext cx="1276991" cy="12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aspberry pi">
            <a:extLst>
              <a:ext uri="{FF2B5EF4-FFF2-40B4-BE49-F238E27FC236}">
                <a16:creationId xmlns:a16="http://schemas.microsoft.com/office/drawing/2014/main" id="{090D5741-8F2B-2D47-B8B4-4B9ACDD5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51" y="3167547"/>
            <a:ext cx="1426894" cy="9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utonomous car iot">
            <a:extLst>
              <a:ext uri="{FF2B5EF4-FFF2-40B4-BE49-F238E27FC236}">
                <a16:creationId xmlns:a16="http://schemas.microsoft.com/office/drawing/2014/main" id="{2E71F6E3-C7AA-4740-957B-569D12A1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17" y="3775050"/>
            <a:ext cx="2866548" cy="16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015E7E-4C7B-6B41-BA25-87C7135B4DA1}"/>
              </a:ext>
            </a:extLst>
          </p:cNvPr>
          <p:cNvSpPr/>
          <p:nvPr/>
        </p:nvSpPr>
        <p:spPr>
          <a:xfrm>
            <a:off x="6426486" y="1366794"/>
            <a:ext cx="4044290" cy="23434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E9F5D-BB6C-5346-9923-DB0D057F9218}"/>
              </a:ext>
            </a:extLst>
          </p:cNvPr>
          <p:cNvSpPr txBox="1"/>
          <p:nvPr/>
        </p:nvSpPr>
        <p:spPr>
          <a:xfrm>
            <a:off x="6603632" y="1366795"/>
            <a:ext cx="14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Systems</a:t>
            </a:r>
          </a:p>
        </p:txBody>
      </p:sp>
      <p:pic>
        <p:nvPicPr>
          <p:cNvPr id="2062" name="Picture 14" descr="Image result for iot factory">
            <a:extLst>
              <a:ext uri="{FF2B5EF4-FFF2-40B4-BE49-F238E27FC236}">
                <a16:creationId xmlns:a16="http://schemas.microsoft.com/office/drawing/2014/main" id="{5C4A7AB5-F5D8-AD4A-8B4E-922E710B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36" y="4801163"/>
            <a:ext cx="2825188" cy="15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89D0A-36BE-BB4B-87E3-625B73E135BD}"/>
              </a:ext>
            </a:extLst>
          </p:cNvPr>
          <p:cNvSpPr txBox="1"/>
          <p:nvPr/>
        </p:nvSpPr>
        <p:spPr>
          <a:xfrm>
            <a:off x="6863608" y="1828460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Business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46276-88EA-9342-8770-1E5895666A4A}"/>
              </a:ext>
            </a:extLst>
          </p:cNvPr>
          <p:cNvSpPr txBox="1"/>
          <p:nvPr/>
        </p:nvSpPr>
        <p:spPr>
          <a:xfrm>
            <a:off x="6603632" y="2359239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ERP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54A2F-7208-6A45-B650-CD473833FD31}"/>
              </a:ext>
            </a:extLst>
          </p:cNvPr>
          <p:cNvSpPr txBox="1"/>
          <p:nvPr/>
        </p:nvSpPr>
        <p:spPr>
          <a:xfrm>
            <a:off x="7252846" y="282589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PLM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D6569-8D1E-8D4B-B49E-47799DBEE774}"/>
              </a:ext>
            </a:extLst>
          </p:cNvPr>
          <p:cNvSpPr txBox="1"/>
          <p:nvPr/>
        </p:nvSpPr>
        <p:spPr>
          <a:xfrm>
            <a:off x="7978962" y="233026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933D59-3DB8-EA4B-A75D-3B1E7AB3DDDF}"/>
              </a:ext>
            </a:extLst>
          </p:cNvPr>
          <p:cNvSpPr txBox="1"/>
          <p:nvPr/>
        </p:nvSpPr>
        <p:spPr>
          <a:xfrm>
            <a:off x="7936620" y="3203373"/>
            <a:ext cx="2499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Control Systems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ED9E7D-643B-0245-A987-408544EC1241}"/>
              </a:ext>
            </a:extLst>
          </p:cNvPr>
          <p:cNvSpPr/>
          <p:nvPr/>
        </p:nvSpPr>
        <p:spPr>
          <a:xfrm>
            <a:off x="6426486" y="3921523"/>
            <a:ext cx="4044290" cy="2604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3E6092-A750-A44D-9349-684BF29FDB69}"/>
              </a:ext>
            </a:extLst>
          </p:cNvPr>
          <p:cNvSpPr txBox="1"/>
          <p:nvPr/>
        </p:nvSpPr>
        <p:spPr>
          <a:xfrm>
            <a:off x="6603632" y="3933406"/>
            <a:ext cx="14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People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F27274-DBF0-B74A-9D59-04B306A1CCDC}"/>
              </a:ext>
            </a:extLst>
          </p:cNvPr>
          <p:cNvSpPr txBox="1"/>
          <p:nvPr/>
        </p:nvSpPr>
        <p:spPr>
          <a:xfrm>
            <a:off x="6645104" y="454382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Consumers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E3742-FF16-CA4F-88B1-D8056C061D82}"/>
              </a:ext>
            </a:extLst>
          </p:cNvPr>
          <p:cNvSpPr txBox="1"/>
          <p:nvPr/>
        </p:nvSpPr>
        <p:spPr>
          <a:xfrm>
            <a:off x="6603632" y="5472184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Decision Makers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D2C42B-C740-3E42-B395-5DBE0495CA1B}"/>
              </a:ext>
            </a:extLst>
          </p:cNvPr>
          <p:cNvSpPr txBox="1"/>
          <p:nvPr/>
        </p:nvSpPr>
        <p:spPr>
          <a:xfrm>
            <a:off x="8779282" y="4904898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Partners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7C60DA-337E-A644-ACE0-DD0DEFE82D0A}"/>
              </a:ext>
            </a:extLst>
          </p:cNvPr>
          <p:cNvSpPr txBox="1"/>
          <p:nvPr/>
        </p:nvSpPr>
        <p:spPr>
          <a:xfrm>
            <a:off x="8604977" y="6002963"/>
            <a:ext cx="168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Employees</a:t>
            </a:r>
          </a:p>
        </p:txBody>
      </p:sp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9C93EBF4-EEC9-488B-B27C-5EA65053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EE4BED-5C05-46F1-8D90-AB197337661D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</p:spTree>
    <p:extLst>
      <p:ext uri="{BB962C8B-B14F-4D97-AF65-F5344CB8AC3E}">
        <p14:creationId xmlns:p14="http://schemas.microsoft.com/office/powerpoint/2010/main" val="133385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8541"/>
          </a:xfrm>
          <a:solidFill>
            <a:srgbClr val="19344D"/>
          </a:solidFill>
        </p:spPr>
        <p:txBody>
          <a:bodyPr bIns="182880" anchor="b">
            <a:normAutofit/>
          </a:bodyPr>
          <a:lstStyle/>
          <a:p>
            <a:pPr marL="457200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Question</a:t>
            </a:r>
            <a:endParaRPr lang="en-US" sz="2400" dirty="0">
              <a:solidFill>
                <a:schemeClr val="bg1"/>
              </a:solidFill>
              <a:uFillTx/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9773689" y="144142"/>
            <a:ext cx="1939797" cy="77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9C93EBF4-EEC9-488B-B27C-5EA65053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264" y="257808"/>
            <a:ext cx="1323975" cy="542925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EE4BED-5C05-46F1-8D90-AB197337661D}"/>
              </a:ext>
            </a:extLst>
          </p:cNvPr>
          <p:cNvSpPr txBox="1"/>
          <p:nvPr/>
        </p:nvSpPr>
        <p:spPr>
          <a:xfrm>
            <a:off x="7014634" y="164339"/>
            <a:ext cx="267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Slides:</a:t>
            </a:r>
          </a:p>
          <a:p>
            <a:r>
              <a:rPr lang="en-US" sz="2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http://bit.ly/2HOb7GE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E28493-6C34-4204-BF67-0E80F7391165}"/>
              </a:ext>
            </a:extLst>
          </p:cNvPr>
          <p:cNvSpPr txBox="1"/>
          <p:nvPr/>
        </p:nvSpPr>
        <p:spPr>
          <a:xfrm>
            <a:off x="1027326" y="3077074"/>
            <a:ext cx="1013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" pitchFamily="2" charset="0"/>
                <a:ea typeface="Roboto" pitchFamily="2" charset="0"/>
              </a:rPr>
              <a:t>Can you think of any commonly-used IoT devices?</a:t>
            </a:r>
          </a:p>
        </p:txBody>
      </p:sp>
    </p:spTree>
    <p:extLst>
      <p:ext uri="{BB962C8B-B14F-4D97-AF65-F5344CB8AC3E}">
        <p14:creationId xmlns:p14="http://schemas.microsoft.com/office/powerpoint/2010/main" val="88431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15416</TotalTime>
  <Words>2655</Words>
  <Application>Microsoft Office PowerPoint</Application>
  <PresentationFormat>Widescreen</PresentationFormat>
  <Paragraphs>463</Paragraphs>
  <Slides>54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Open Sans</vt:lpstr>
      <vt:lpstr>Roboto</vt:lpstr>
      <vt:lpstr>Roboto Medium</vt:lpstr>
      <vt:lpstr>Wingdings</vt:lpstr>
      <vt:lpstr>Office Theme</vt:lpstr>
      <vt:lpstr>IIoT Fundamentals and Applications Presented by SME Chapter 112</vt:lpstr>
      <vt:lpstr>Who Am I?</vt:lpstr>
      <vt:lpstr>SME Virtual Network Slack</vt:lpstr>
      <vt:lpstr>Agenda</vt:lpstr>
      <vt:lpstr>What is IoT?</vt:lpstr>
      <vt:lpstr>Sensors</vt:lpstr>
      <vt:lpstr>Actuators</vt:lpstr>
      <vt:lpstr>IoT connects…</vt:lpstr>
      <vt:lpstr>Question</vt:lpstr>
      <vt:lpstr>Connection Types</vt:lpstr>
      <vt:lpstr>Coupled</vt:lpstr>
      <vt:lpstr>Decoupled</vt:lpstr>
      <vt:lpstr>Decoupled</vt:lpstr>
      <vt:lpstr>Latency</vt:lpstr>
      <vt:lpstr>So what’s with the “Internet” in IoT?</vt:lpstr>
      <vt:lpstr>IoT Challenges</vt:lpstr>
      <vt:lpstr>IT and OT</vt:lpstr>
      <vt:lpstr>IT and OT Separation</vt:lpstr>
      <vt:lpstr>Cyberattack Example Cases </vt:lpstr>
      <vt:lpstr>So what is IIoT?</vt:lpstr>
      <vt:lpstr>What is Industry 4.0?</vt:lpstr>
      <vt:lpstr>IIoT Reference Models/Architectures</vt:lpstr>
      <vt:lpstr>IIoT Reference Models/Architectures</vt:lpstr>
      <vt:lpstr>Use Case – Digital Twin</vt:lpstr>
      <vt:lpstr>Use Case – Smart City/Smart Building</vt:lpstr>
      <vt:lpstr>Use Case – Building Automation</vt:lpstr>
      <vt:lpstr>Use Case – Predictive Maintenance</vt:lpstr>
      <vt:lpstr>Use Case – (Smart) Factory Automation</vt:lpstr>
      <vt:lpstr>Use Case – Autonomous Vehicles</vt:lpstr>
      <vt:lpstr>Use Case – Asset Tracking</vt:lpstr>
      <vt:lpstr>What about small/medium businesses?</vt:lpstr>
      <vt:lpstr>Break</vt:lpstr>
      <vt:lpstr>IoT Stack Overview</vt:lpstr>
      <vt:lpstr>IoT Stack Overview + Some More Industrial</vt:lpstr>
      <vt:lpstr>Physical and Datalink Layers</vt:lpstr>
      <vt:lpstr>Physical/Datalink Layers - LPWAN</vt:lpstr>
      <vt:lpstr>Other LPWAN Technologies</vt:lpstr>
      <vt:lpstr>Network Layer</vt:lpstr>
      <vt:lpstr>Network Layer – IPv4 vs. IPv6</vt:lpstr>
      <vt:lpstr>Network Layer – IPv6</vt:lpstr>
      <vt:lpstr>Network Layer – IPv4 Address Exhaustion</vt:lpstr>
      <vt:lpstr>Transport Layer</vt:lpstr>
      <vt:lpstr>TCP vs. UDP</vt:lpstr>
      <vt:lpstr>TCP vs. UDP</vt:lpstr>
      <vt:lpstr>Application Layer</vt:lpstr>
      <vt:lpstr>Application Layer - HTTP</vt:lpstr>
      <vt:lpstr>Application Layer - MQTT*</vt:lpstr>
      <vt:lpstr>Application Layer – MQTT QoS</vt:lpstr>
      <vt:lpstr>Web Stack vs. IoT Stack</vt:lpstr>
      <vt:lpstr>MTConnect*</vt:lpstr>
      <vt:lpstr>OPC-UA*</vt:lpstr>
      <vt:lpstr>Other Automation Protocols*</vt:lpstr>
      <vt:lpstr>Upcoming Webinars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Cook</dc:creator>
  <cp:lastModifiedBy>Adam Cook</cp:lastModifiedBy>
  <cp:revision>893</cp:revision>
  <cp:lastPrinted>2018-02-13T16:27:52Z</cp:lastPrinted>
  <dcterms:created xsi:type="dcterms:W3CDTF">2017-02-18T18:35:05Z</dcterms:created>
  <dcterms:modified xsi:type="dcterms:W3CDTF">2018-03-20T22:17:02Z</dcterms:modified>
</cp:coreProperties>
</file>